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2"/>
  </p:sldMasterIdLst>
  <p:notesMasterIdLst>
    <p:notesMasterId r:id="rId21"/>
  </p:notesMasterIdLst>
  <p:handoutMasterIdLst>
    <p:handoutMasterId r:id="rId22"/>
  </p:handoutMasterIdLst>
  <p:sldIdLst>
    <p:sldId id="256" r:id="rId3"/>
    <p:sldId id="298" r:id="rId4"/>
    <p:sldId id="299" r:id="rId5"/>
    <p:sldId id="300" r:id="rId6"/>
    <p:sldId id="261" r:id="rId7"/>
    <p:sldId id="301" r:id="rId8"/>
    <p:sldId id="290" r:id="rId9"/>
    <p:sldId id="302" r:id="rId10"/>
    <p:sldId id="277" r:id="rId11"/>
    <p:sldId id="303" r:id="rId12"/>
    <p:sldId id="309" r:id="rId13"/>
    <p:sldId id="304" r:id="rId14"/>
    <p:sldId id="310" r:id="rId15"/>
    <p:sldId id="305" r:id="rId16"/>
    <p:sldId id="308" r:id="rId17"/>
    <p:sldId id="280" r:id="rId18"/>
    <p:sldId id="306" r:id="rId19"/>
    <p:sldId id="307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  <p:embeddedFont>
      <p:font typeface="Segoe UI Light" panose="020B0502040204020203" pitchFamily="34" charset="0"/>
      <p:regular r:id="rId31"/>
      <p:italic r:id="rId32"/>
    </p:embeddedFont>
    <p:embeddedFont>
      <p:font typeface="Ubuntu" panose="020B0504030602030204" pitchFamily="34" charset="0"/>
      <p:regular r:id="rId33"/>
      <p:bold r:id="rId34"/>
      <p:italic r:id="rId35"/>
      <p:boldItalic r:id="rId36"/>
    </p:embeddedFont>
    <p:embeddedFont>
      <p:font typeface="Ubuntu Light" panose="020B0304030602030204" pitchFamily="34" charset="0"/>
      <p:regular r:id="rId37"/>
      <p:italic r:id="rId38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14" userDrawn="1">
          <p15:clr>
            <a:srgbClr val="A4A3A4"/>
          </p15:clr>
        </p15:guide>
        <p15:guide id="7" orient="horz" pos="3838" userDrawn="1">
          <p15:clr>
            <a:srgbClr val="A4A3A4"/>
          </p15:clr>
        </p15:guide>
        <p15:guide id="10" orient="horz" pos="4201" userDrawn="1">
          <p15:clr>
            <a:srgbClr val="A4A3A4"/>
          </p15:clr>
        </p15:guide>
        <p15:guide id="12" orient="horz" pos="845" userDrawn="1">
          <p15:clr>
            <a:srgbClr val="A4A3A4"/>
          </p15:clr>
        </p15:guide>
        <p15:guide id="13" orient="horz" pos="504" userDrawn="1">
          <p15:clr>
            <a:srgbClr val="A4A3A4"/>
          </p15:clr>
        </p15:guide>
        <p15:guide id="14" orient="horz" pos="663" userDrawn="1">
          <p15:clr>
            <a:srgbClr val="A4A3A4"/>
          </p15:clr>
        </p15:guide>
        <p15:guide id="15" orient="horz" pos="913" userDrawn="1">
          <p15:clr>
            <a:srgbClr val="A4A3A4"/>
          </p15:clr>
        </p15:guide>
        <p15:guide id="16" orient="horz" pos="731" userDrawn="1">
          <p15:clr>
            <a:srgbClr val="A4A3A4"/>
          </p15:clr>
        </p15:guide>
        <p15:guide id="18" pos="3016" userDrawn="1">
          <p15:clr>
            <a:srgbClr val="A4A3A4"/>
          </p15:clr>
        </p15:guide>
        <p15:guide id="20" pos="2727" userDrawn="1">
          <p15:clr>
            <a:srgbClr val="A4A3A4"/>
          </p15:clr>
        </p15:guide>
        <p15:guide id="23" orient="horz" userDrawn="1">
          <p15:clr>
            <a:srgbClr val="A4A3A4"/>
          </p15:clr>
        </p15:guide>
        <p15:guide id="24" orient="horz" pos="9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1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88" y="90"/>
      </p:cViewPr>
      <p:guideLst>
        <p:guide orient="horz" pos="2160"/>
        <p:guide pos="2880"/>
        <p:guide orient="horz" pos="414"/>
        <p:guide orient="horz" pos="3838"/>
        <p:guide orient="horz" pos="4201"/>
        <p:guide orient="horz" pos="845"/>
        <p:guide orient="horz" pos="504"/>
        <p:guide orient="horz" pos="663"/>
        <p:guide orient="horz" pos="913"/>
        <p:guide orient="horz" pos="731"/>
        <p:guide pos="3016"/>
        <p:guide pos="2727"/>
        <p:guide orient="horz"/>
        <p:guide orient="horz" pos="9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0" d="100"/>
          <a:sy n="70" d="100"/>
        </p:scale>
        <p:origin x="268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088FDC1-4FCF-478E-A25C-DD7598C705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3BB8D17-50F7-4EF8-9FEF-C93CDE58BA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CBF28-4D3C-4816-848A-6D526A48BFB7}" type="datetimeFigureOut">
              <a:rPr lang="pl-PL" smtClean="0"/>
              <a:t>01.06.2023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C5C0E39-0386-4AD4-8461-8F0956D964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4089A56-D6A1-4324-B2D4-D6FE013F87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CC4B6-0EFF-48CD-8872-CE8EE6E67B2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21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63DE7-58EE-4708-86C8-84BF9FDA288C}" type="datetimeFigureOut">
              <a:rPr lang="pl-PL" smtClean="0"/>
              <a:t>01.06.2023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277F2-E288-4D39-8A55-582F04B7C7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167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4AEB17F-42F2-48AE-9F06-17764A7036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2831" y="730800"/>
            <a:ext cx="2804733" cy="1364400"/>
          </a:xfrm>
          <a:prstGeom prst="rect">
            <a:avLst/>
          </a:prstGeom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B3DBDFF0-D614-493D-BA48-E07461D30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2729609"/>
            <a:ext cx="8064500" cy="337444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</p:spTree>
    <p:extLst>
      <p:ext uri="{BB962C8B-B14F-4D97-AF65-F5344CB8AC3E}">
        <p14:creationId xmlns:p14="http://schemas.microsoft.com/office/powerpoint/2010/main" val="1549798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formacje końco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71F7AE5-CEE1-424D-A010-91399B49C25D}"/>
              </a:ext>
            </a:extLst>
          </p:cNvPr>
          <p:cNvSpPr txBox="1"/>
          <p:nvPr userDrawn="1"/>
        </p:nvSpPr>
        <p:spPr>
          <a:xfrm>
            <a:off x="570734" y="2775276"/>
            <a:ext cx="7824563" cy="15409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800" dirty="0">
                <a:solidFill>
                  <a:schemeClr val="tx2"/>
                </a:solidFill>
              </a:rPr>
              <a:t>www.</a:t>
            </a:r>
            <a:r>
              <a:rPr lang="pl-PL" sz="1800" b="1" dirty="0">
                <a:solidFill>
                  <a:schemeClr val="tx2"/>
                </a:solidFill>
                <a:latin typeface="Ubuntu" panose="020B0504030602030204" pitchFamily="34" charset="0"/>
              </a:rPr>
              <a:t>cm-uj.krakow.pl </a:t>
            </a:r>
          </a:p>
          <a:p>
            <a:pPr algn="ctr">
              <a:spcBef>
                <a:spcPts val="600"/>
              </a:spcBef>
            </a:pPr>
            <a:r>
              <a:rPr lang="pl-PL" sz="1800" dirty="0">
                <a:solidFill>
                  <a:schemeClr val="tx2"/>
                </a:solidFill>
              </a:rPr>
              <a:t>facebook.com/</a:t>
            </a:r>
            <a:r>
              <a:rPr lang="pl-PL" sz="1800" b="1" dirty="0" err="1">
                <a:solidFill>
                  <a:schemeClr val="tx2"/>
                </a:solidFill>
                <a:latin typeface="Ubuntu" panose="020B0504030602030204" pitchFamily="34" charset="0"/>
              </a:rPr>
              <a:t>UJCMuniversity</a:t>
            </a:r>
            <a:endParaRPr lang="pl-PL" sz="1800" b="1" dirty="0">
              <a:solidFill>
                <a:schemeClr val="tx2"/>
              </a:solidFill>
              <a:latin typeface="Ubuntu" panose="020B050403060203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pl-PL" sz="1800" b="0" dirty="0">
                <a:solidFill>
                  <a:schemeClr val="tx2"/>
                </a:solidFill>
                <a:latin typeface="Ubuntu" panose="020B0504030602030204" pitchFamily="34" charset="0"/>
              </a:rPr>
              <a:t>Instagram.com/</a:t>
            </a:r>
            <a:r>
              <a:rPr lang="pl-PL" sz="1800" b="1" dirty="0" err="1">
                <a:solidFill>
                  <a:schemeClr val="tx2"/>
                </a:solidFill>
                <a:latin typeface="Ubuntu" panose="020B0504030602030204" pitchFamily="34" charset="0"/>
              </a:rPr>
              <a:t>collegium.medicum.uj</a:t>
            </a:r>
            <a:endParaRPr lang="pl-PL" sz="1800" b="1" dirty="0">
              <a:solidFill>
                <a:schemeClr val="tx2"/>
              </a:solidFill>
              <a:latin typeface="Ubuntu" panose="020B050403060203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pl-PL" sz="1800" b="0" dirty="0">
                <a:solidFill>
                  <a:schemeClr val="tx2"/>
                </a:solidFill>
                <a:latin typeface="Ubuntu" panose="020B0504030602030204" pitchFamily="34" charset="0"/>
              </a:rPr>
              <a:t>linkedin.com/</a:t>
            </a:r>
            <a:r>
              <a:rPr lang="pl-PL" sz="1800" b="0" dirty="0" err="1">
                <a:solidFill>
                  <a:schemeClr val="tx2"/>
                </a:solidFill>
                <a:latin typeface="Ubuntu" panose="020B0504030602030204" pitchFamily="34" charset="0"/>
              </a:rPr>
              <a:t>company</a:t>
            </a:r>
            <a:r>
              <a:rPr lang="pl-PL" sz="1800" b="0" dirty="0">
                <a:solidFill>
                  <a:schemeClr val="tx2"/>
                </a:solidFill>
                <a:latin typeface="Ubuntu" panose="020B0504030602030204" pitchFamily="34" charset="0"/>
              </a:rPr>
              <a:t>/</a:t>
            </a:r>
            <a:r>
              <a:rPr lang="pl-PL" sz="1800" b="1" dirty="0">
                <a:solidFill>
                  <a:schemeClr val="tx2"/>
                </a:solidFill>
                <a:latin typeface="Ubuntu" panose="020B0504030602030204" pitchFamily="34" charset="0"/>
              </a:rPr>
              <a:t>uniwersytet-</a:t>
            </a:r>
            <a:r>
              <a:rPr lang="pl-PL" sz="1800" b="1" dirty="0" err="1">
                <a:solidFill>
                  <a:schemeClr val="tx2"/>
                </a:solidFill>
                <a:latin typeface="Ubuntu" panose="020B0504030602030204" pitchFamily="34" charset="0"/>
              </a:rPr>
              <a:t>jagiellonski</a:t>
            </a:r>
            <a:r>
              <a:rPr lang="pl-PL" sz="1800" b="1" dirty="0">
                <a:solidFill>
                  <a:schemeClr val="tx2"/>
                </a:solidFill>
                <a:latin typeface="Ubuntu" panose="020B0504030602030204" pitchFamily="34" charset="0"/>
              </a:rPr>
              <a:t>-collegium-</a:t>
            </a:r>
            <a:r>
              <a:rPr lang="pl-PL" sz="1800" b="1" dirty="0" err="1">
                <a:solidFill>
                  <a:schemeClr val="tx2"/>
                </a:solidFill>
                <a:latin typeface="Ubuntu" panose="020B0504030602030204" pitchFamily="34" charset="0"/>
              </a:rPr>
              <a:t>medicum</a:t>
            </a:r>
            <a:endParaRPr lang="pl-PL" sz="1800" b="1" dirty="0">
              <a:solidFill>
                <a:schemeClr val="tx2"/>
              </a:solidFill>
              <a:latin typeface="Ubuntu" panose="020B0504030602030204" pitchFamily="34" charset="0"/>
            </a:endParaRPr>
          </a:p>
          <a:p>
            <a:pPr algn="ctr">
              <a:spcBef>
                <a:spcPts val="1200"/>
              </a:spcBef>
            </a:pPr>
            <a:endParaRPr lang="pl-PL" sz="2800" b="1" dirty="0">
              <a:solidFill>
                <a:schemeClr val="tx2"/>
              </a:solidFill>
              <a:latin typeface="Ubuntu" panose="020B0504030602030204" pitchFamily="34" charset="0"/>
            </a:endParaRPr>
          </a:p>
          <a:p>
            <a:pPr algn="ctr">
              <a:spcBef>
                <a:spcPts val="1200"/>
              </a:spcBef>
            </a:pPr>
            <a:endParaRPr lang="pl-PL" sz="2800" b="1" dirty="0">
              <a:solidFill>
                <a:schemeClr val="tx2"/>
              </a:solidFill>
              <a:latin typeface="Ubuntu" panose="020B0504030602030204" pitchFamily="34" charset="0"/>
            </a:endParaRPr>
          </a:p>
          <a:p>
            <a:pPr algn="ctr">
              <a:spcBef>
                <a:spcPts val="1200"/>
              </a:spcBef>
            </a:pPr>
            <a:endParaRPr lang="pl-PL" sz="2800" b="1" kern="1400" spc="400" dirty="0">
              <a:solidFill>
                <a:schemeClr val="tx2"/>
              </a:solidFill>
              <a:latin typeface="Ubuntu" panose="020B0504030602030204" pitchFamily="34" charset="0"/>
              <a:ea typeface="Lato Heavy" pitchFamily="34" charset="0"/>
              <a:cs typeface="Lato Heavy" pitchFamily="34" charset="0"/>
            </a:endParaRP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CFF46A74-E164-494D-8C81-443057E5B3E1}"/>
              </a:ext>
            </a:extLst>
          </p:cNvPr>
          <p:cNvCxnSpPr>
            <a:cxnSpLocks/>
          </p:cNvCxnSpPr>
          <p:nvPr userDrawn="1"/>
        </p:nvCxnSpPr>
        <p:spPr>
          <a:xfrm>
            <a:off x="1236420" y="4447284"/>
            <a:ext cx="667116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>
            <a:extLst>
              <a:ext uri="{FF2B5EF4-FFF2-40B4-BE49-F238E27FC236}">
                <a16:creationId xmlns:a16="http://schemas.microsoft.com/office/drawing/2014/main" id="{B464EDBB-A872-44BF-AA74-E7A3C38E5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2831" y="730800"/>
            <a:ext cx="2804733" cy="13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0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B3DBDFF0-D614-493D-BA48-E07461D30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2729609"/>
            <a:ext cx="8064500" cy="3374441"/>
          </a:xfrm>
          <a:prstGeom prst="rect">
            <a:avLst/>
          </a:prstGeom>
        </p:spPr>
        <p:txBody>
          <a:bodyPr lIns="0" rIns="0"/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E4418A9-9E23-4FE8-9660-DD2C4B499B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9760" y="748312"/>
            <a:ext cx="2824479" cy="13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zia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B3DBDFF0-D614-493D-BA48-E07461D30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2046904"/>
            <a:ext cx="8064500" cy="337444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Wpisz tytuł rozdziału</a:t>
            </a:r>
          </a:p>
        </p:txBody>
      </p:sp>
    </p:spTree>
    <p:extLst>
      <p:ext uri="{BB962C8B-B14F-4D97-AF65-F5344CB8AC3E}">
        <p14:creationId xmlns:p14="http://schemas.microsoft.com/office/powerpoint/2010/main" val="2886815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C52D1F-45C4-4E1F-9FBF-104838520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49" y="345531"/>
            <a:ext cx="8064501" cy="417187"/>
          </a:xfrm>
          <a:prstGeom prst="rect">
            <a:avLst/>
          </a:prstGeom>
        </p:spPr>
        <p:txBody>
          <a:bodyPr l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0371C340-BFE1-48D9-9C52-F92478E54A1A}"/>
              </a:ext>
            </a:extLst>
          </p:cNvPr>
          <p:cNvCxnSpPr>
            <a:cxnSpLocks/>
          </p:cNvCxnSpPr>
          <p:nvPr userDrawn="1"/>
        </p:nvCxnSpPr>
        <p:spPr>
          <a:xfrm>
            <a:off x="413148" y="800100"/>
            <a:ext cx="5206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27448BE-6B0F-43C4-A579-A2D629F084F2}"/>
              </a:ext>
            </a:extLst>
          </p:cNvPr>
          <p:cNvCxnSpPr>
            <a:cxnSpLocks/>
          </p:cNvCxnSpPr>
          <p:nvPr userDrawn="1"/>
        </p:nvCxnSpPr>
        <p:spPr>
          <a:xfrm>
            <a:off x="413149" y="800100"/>
            <a:ext cx="831770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10706D-FA10-4CD6-8CD5-E54359E2A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082705"/>
            <a:ext cx="4032250" cy="501012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/>
              <a:t>Treść slajdu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CEE54D18-0A1F-4911-B892-47B6E6024FD6}"/>
              </a:ext>
            </a:extLst>
          </p:cNvPr>
          <p:cNvCxnSpPr>
            <a:cxnSpLocks/>
          </p:cNvCxnSpPr>
          <p:nvPr userDrawn="1"/>
        </p:nvCxnSpPr>
        <p:spPr>
          <a:xfrm>
            <a:off x="539749" y="6273800"/>
            <a:ext cx="8064501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01AA776-3549-4B83-8EE3-9428832224FF}"/>
              </a:ext>
            </a:extLst>
          </p:cNvPr>
          <p:cNvSpPr txBox="1"/>
          <p:nvPr userDrawn="1"/>
        </p:nvSpPr>
        <p:spPr>
          <a:xfrm>
            <a:off x="7070885" y="6484002"/>
            <a:ext cx="1533365" cy="21484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pl-PL" sz="1051" dirty="0" err="1">
                <a:solidFill>
                  <a:schemeClr val="bg1"/>
                </a:solidFill>
                <a:latin typeface="Ubuntu Light" pitchFamily="34" charset="0"/>
              </a:rPr>
              <a:t>www.</a:t>
            </a:r>
            <a:r>
              <a:rPr lang="pl-PL" sz="1051" b="1" dirty="0" err="1">
                <a:solidFill>
                  <a:schemeClr val="bg1"/>
                </a:solidFill>
                <a:latin typeface="Ubuntu" pitchFamily="34" charset="0"/>
              </a:rPr>
              <a:t>cm-uj.krakow.pl</a:t>
            </a:r>
            <a:endParaRPr lang="pl-PL" sz="1051" b="1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A16889B1-82C5-4B5F-B923-F2C787E8C857}"/>
              </a:ext>
            </a:extLst>
          </p:cNvPr>
          <p:cNvCxnSpPr>
            <a:cxnSpLocks/>
          </p:cNvCxnSpPr>
          <p:nvPr userDrawn="1"/>
        </p:nvCxnSpPr>
        <p:spPr>
          <a:xfrm>
            <a:off x="539750" y="800100"/>
            <a:ext cx="80645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77CC8636-1111-47BB-B3C6-52C3D3FD5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6392927"/>
            <a:ext cx="1239299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35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podtyty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34E18764-782D-4471-8791-C83E8BF1A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837486"/>
            <a:ext cx="4032252" cy="31123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Podtytuł slajdu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CC52D1F-45C4-4E1F-9FBF-104838520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345528"/>
            <a:ext cx="8064500" cy="417190"/>
          </a:xfrm>
          <a:prstGeom prst="rect">
            <a:avLst/>
          </a:prstGeom>
        </p:spPr>
        <p:txBody>
          <a:bodyPr l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209D2EB5-5820-44B6-8C98-CE7A53ABF929}"/>
              </a:ext>
            </a:extLst>
          </p:cNvPr>
          <p:cNvCxnSpPr>
            <a:cxnSpLocks/>
          </p:cNvCxnSpPr>
          <p:nvPr userDrawn="1"/>
        </p:nvCxnSpPr>
        <p:spPr>
          <a:xfrm>
            <a:off x="539747" y="6273800"/>
            <a:ext cx="806450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0371C340-BFE1-48D9-9C52-F92478E54A1A}"/>
              </a:ext>
            </a:extLst>
          </p:cNvPr>
          <p:cNvCxnSpPr>
            <a:cxnSpLocks/>
          </p:cNvCxnSpPr>
          <p:nvPr userDrawn="1"/>
        </p:nvCxnSpPr>
        <p:spPr>
          <a:xfrm>
            <a:off x="413148" y="800100"/>
            <a:ext cx="5206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04018B4-EAA6-41FB-9120-CF5C097B5F31}"/>
              </a:ext>
            </a:extLst>
          </p:cNvPr>
          <p:cNvSpPr txBox="1"/>
          <p:nvPr userDrawn="1"/>
        </p:nvSpPr>
        <p:spPr>
          <a:xfrm>
            <a:off x="7070885" y="6484002"/>
            <a:ext cx="1533365" cy="21484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pl-PL" sz="1051" dirty="0" err="1">
                <a:solidFill>
                  <a:schemeClr val="bg1"/>
                </a:solidFill>
                <a:latin typeface="Ubuntu Light" pitchFamily="34" charset="0"/>
              </a:rPr>
              <a:t>www.</a:t>
            </a:r>
            <a:r>
              <a:rPr lang="pl-PL" sz="1051" b="1" dirty="0" err="1">
                <a:solidFill>
                  <a:schemeClr val="bg1"/>
                </a:solidFill>
                <a:latin typeface="Ubuntu" pitchFamily="34" charset="0"/>
              </a:rPr>
              <a:t>cm-uj.krakow.pl</a:t>
            </a:r>
            <a:endParaRPr lang="pl-PL" sz="1051" b="1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27448BE-6B0F-43C4-A579-A2D629F084F2}"/>
              </a:ext>
            </a:extLst>
          </p:cNvPr>
          <p:cNvCxnSpPr>
            <a:cxnSpLocks/>
          </p:cNvCxnSpPr>
          <p:nvPr userDrawn="1"/>
        </p:nvCxnSpPr>
        <p:spPr>
          <a:xfrm>
            <a:off x="539747" y="800100"/>
            <a:ext cx="806450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10706D-FA10-4CD6-8CD5-E54359E2A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7" y="1358932"/>
            <a:ext cx="4032252" cy="473389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/>
              <a:t>Treść slajdu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C5D43AF3-76B4-45BA-8D9E-E4D3E3EA24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6392927"/>
            <a:ext cx="1239299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96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- bez stop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C52D1F-45C4-4E1F-9FBF-104838520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49" y="345531"/>
            <a:ext cx="8064501" cy="41718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0371C340-BFE1-48D9-9C52-F92478E54A1A}"/>
              </a:ext>
            </a:extLst>
          </p:cNvPr>
          <p:cNvCxnSpPr>
            <a:cxnSpLocks/>
          </p:cNvCxnSpPr>
          <p:nvPr userDrawn="1"/>
        </p:nvCxnSpPr>
        <p:spPr>
          <a:xfrm>
            <a:off x="413148" y="800100"/>
            <a:ext cx="5206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27448BE-6B0F-43C4-A579-A2D629F084F2}"/>
              </a:ext>
            </a:extLst>
          </p:cNvPr>
          <p:cNvCxnSpPr>
            <a:cxnSpLocks/>
          </p:cNvCxnSpPr>
          <p:nvPr userDrawn="1"/>
        </p:nvCxnSpPr>
        <p:spPr>
          <a:xfrm>
            <a:off x="413149" y="800100"/>
            <a:ext cx="831770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10706D-FA10-4CD6-8CD5-E54359E2A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082705"/>
            <a:ext cx="4032250" cy="501012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/>
              <a:t>Treść slajdu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A16889B1-82C5-4B5F-B923-F2C787E8C857}"/>
              </a:ext>
            </a:extLst>
          </p:cNvPr>
          <p:cNvCxnSpPr>
            <a:cxnSpLocks/>
          </p:cNvCxnSpPr>
          <p:nvPr userDrawn="1"/>
        </p:nvCxnSpPr>
        <p:spPr>
          <a:xfrm>
            <a:off x="539749" y="800100"/>
            <a:ext cx="80645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977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, podtytył i zawartość - bez stop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34E18764-782D-4471-8791-C83E8BF1A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837486"/>
            <a:ext cx="4032252" cy="311233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Podtytuł slajdu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CC52D1F-45C4-4E1F-9FBF-104838520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345528"/>
            <a:ext cx="8064500" cy="417190"/>
          </a:xfrm>
          <a:prstGeom prst="rect">
            <a:avLst/>
          </a:prstGeom>
        </p:spPr>
        <p:txBody>
          <a:bodyPr l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209D2EB5-5820-44B6-8C98-CE7A53ABF929}"/>
              </a:ext>
            </a:extLst>
          </p:cNvPr>
          <p:cNvCxnSpPr>
            <a:cxnSpLocks/>
          </p:cNvCxnSpPr>
          <p:nvPr userDrawn="1"/>
        </p:nvCxnSpPr>
        <p:spPr>
          <a:xfrm>
            <a:off x="539747" y="6273800"/>
            <a:ext cx="806450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0371C340-BFE1-48D9-9C52-F92478E54A1A}"/>
              </a:ext>
            </a:extLst>
          </p:cNvPr>
          <p:cNvCxnSpPr>
            <a:cxnSpLocks/>
          </p:cNvCxnSpPr>
          <p:nvPr userDrawn="1"/>
        </p:nvCxnSpPr>
        <p:spPr>
          <a:xfrm>
            <a:off x="413148" y="800100"/>
            <a:ext cx="520660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04018B4-EAA6-41FB-9120-CF5C097B5F31}"/>
              </a:ext>
            </a:extLst>
          </p:cNvPr>
          <p:cNvSpPr txBox="1"/>
          <p:nvPr userDrawn="1"/>
        </p:nvSpPr>
        <p:spPr>
          <a:xfrm>
            <a:off x="7070885" y="6484002"/>
            <a:ext cx="1533365" cy="21484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pl-PL" sz="1051" dirty="0" err="1">
                <a:solidFill>
                  <a:schemeClr val="bg1"/>
                </a:solidFill>
                <a:latin typeface="Ubuntu Light" pitchFamily="34" charset="0"/>
              </a:rPr>
              <a:t>www.</a:t>
            </a:r>
            <a:r>
              <a:rPr lang="pl-PL" sz="1051" b="1" dirty="0" err="1">
                <a:solidFill>
                  <a:schemeClr val="bg1"/>
                </a:solidFill>
                <a:latin typeface="Ubuntu" pitchFamily="34" charset="0"/>
              </a:rPr>
              <a:t>cm-uj.krakow.pl</a:t>
            </a:r>
            <a:endParaRPr lang="pl-PL" sz="1051" b="1" dirty="0">
              <a:solidFill>
                <a:schemeClr val="bg1"/>
              </a:solidFill>
              <a:latin typeface="Ubuntu" pitchFamily="34" charset="0"/>
            </a:endParaRP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27448BE-6B0F-43C4-A579-A2D629F084F2}"/>
              </a:ext>
            </a:extLst>
          </p:cNvPr>
          <p:cNvCxnSpPr>
            <a:cxnSpLocks/>
          </p:cNvCxnSpPr>
          <p:nvPr userDrawn="1"/>
        </p:nvCxnSpPr>
        <p:spPr>
          <a:xfrm>
            <a:off x="539750" y="800100"/>
            <a:ext cx="80645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10706D-FA10-4CD6-8CD5-E54359E2A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7" y="1358932"/>
            <a:ext cx="4032252" cy="473389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/>
              <a:t>Treść slajdu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B90E51C2-742A-42CD-91A7-F18213EFB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6392927"/>
            <a:ext cx="1239299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96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p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209D2EB5-5820-44B6-8C98-CE7A53ABF929}"/>
              </a:ext>
            </a:extLst>
          </p:cNvPr>
          <p:cNvCxnSpPr>
            <a:cxnSpLocks/>
          </p:cNvCxnSpPr>
          <p:nvPr userDrawn="1"/>
        </p:nvCxnSpPr>
        <p:spPr>
          <a:xfrm>
            <a:off x="539750" y="6273800"/>
            <a:ext cx="80645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04018B4-EAA6-41FB-9120-CF5C097B5F31}"/>
              </a:ext>
            </a:extLst>
          </p:cNvPr>
          <p:cNvSpPr txBox="1"/>
          <p:nvPr userDrawn="1"/>
        </p:nvSpPr>
        <p:spPr>
          <a:xfrm>
            <a:off x="7070885" y="6484002"/>
            <a:ext cx="1533365" cy="21484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pl-PL" sz="1051" dirty="0" err="1">
                <a:solidFill>
                  <a:schemeClr val="bg1"/>
                </a:solidFill>
                <a:latin typeface="Ubuntu Light" pitchFamily="34" charset="0"/>
              </a:rPr>
              <a:t>www.</a:t>
            </a:r>
            <a:r>
              <a:rPr lang="pl-PL" sz="1051" b="1" dirty="0" err="1">
                <a:solidFill>
                  <a:schemeClr val="bg1"/>
                </a:solidFill>
                <a:latin typeface="Ubuntu" pitchFamily="34" charset="0"/>
              </a:rPr>
              <a:t>cm-uj.krakow.pl</a:t>
            </a:r>
            <a:endParaRPr lang="pl-PL" sz="1051" b="1" dirty="0">
              <a:solidFill>
                <a:schemeClr val="bg1"/>
              </a:solidFill>
              <a:latin typeface="Ubuntu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6758E55-99A2-475E-B53B-055F67E52A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45" y="6392927"/>
            <a:ext cx="1308939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35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407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je końco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71F7AE5-CEE1-424D-A010-91399B49C25D}"/>
              </a:ext>
            </a:extLst>
          </p:cNvPr>
          <p:cNvSpPr txBox="1"/>
          <p:nvPr userDrawn="1"/>
        </p:nvSpPr>
        <p:spPr>
          <a:xfrm>
            <a:off x="1236422" y="2840806"/>
            <a:ext cx="6671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l-PL" sz="2800" dirty="0">
                <a:solidFill>
                  <a:schemeClr val="bg1"/>
                </a:solidFill>
              </a:rPr>
              <a:t>www.</a:t>
            </a:r>
            <a:r>
              <a:rPr lang="pl-PL" sz="2800" b="1" dirty="0">
                <a:solidFill>
                  <a:schemeClr val="bg1"/>
                </a:solidFill>
                <a:latin typeface="Ubuntu" panose="020B0504030602030204" pitchFamily="34" charset="0"/>
              </a:rPr>
              <a:t>cm-uj.krakow.pl </a:t>
            </a:r>
          </a:p>
          <a:p>
            <a:pPr algn="ctr">
              <a:spcBef>
                <a:spcPts val="1200"/>
              </a:spcBef>
            </a:pPr>
            <a:r>
              <a:rPr lang="pl-PL" sz="2800" dirty="0">
                <a:solidFill>
                  <a:schemeClr val="bg1"/>
                </a:solidFill>
              </a:rPr>
              <a:t>facebook.com/</a:t>
            </a:r>
            <a:r>
              <a:rPr lang="pl-PL" sz="2800" b="1" dirty="0" err="1">
                <a:solidFill>
                  <a:schemeClr val="bg1"/>
                </a:solidFill>
                <a:latin typeface="Ubuntu" panose="020B0504030602030204" pitchFamily="34" charset="0"/>
              </a:rPr>
              <a:t>UJCMuniversity</a:t>
            </a:r>
            <a:endParaRPr lang="pl-PL" sz="2800" b="1" kern="1400" spc="400" dirty="0">
              <a:solidFill>
                <a:schemeClr val="bg1"/>
              </a:solidFill>
              <a:latin typeface="Ubuntu" panose="020B0504030602030204" pitchFamily="34" charset="0"/>
              <a:ea typeface="Lato Heavy" pitchFamily="34" charset="0"/>
              <a:cs typeface="Lato Heavy" pitchFamily="34" charset="0"/>
            </a:endParaRP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CFF46A74-E164-494D-8C81-443057E5B3E1}"/>
              </a:ext>
            </a:extLst>
          </p:cNvPr>
          <p:cNvCxnSpPr>
            <a:cxnSpLocks/>
          </p:cNvCxnSpPr>
          <p:nvPr userDrawn="1"/>
        </p:nvCxnSpPr>
        <p:spPr>
          <a:xfrm>
            <a:off x="1236420" y="4183397"/>
            <a:ext cx="667116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ytuł 10">
            <a:extLst>
              <a:ext uri="{FF2B5EF4-FFF2-40B4-BE49-F238E27FC236}">
                <a16:creationId xmlns:a16="http://schemas.microsoft.com/office/drawing/2014/main" id="{1FABF8A0-4F79-43FD-81D8-ED10B69523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3318" y="4431309"/>
            <a:ext cx="5677365" cy="921576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dane prezentującego (opcjonalnie)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742BE6D-1C4B-48B3-A7C9-1D24C1A4B4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9760" y="748312"/>
            <a:ext cx="2824479" cy="13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88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zia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B3DBDFF0-D614-493D-BA48-E07461D30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2046904"/>
            <a:ext cx="8064500" cy="337444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Wpisz tytuł rozdziału</a:t>
            </a:r>
          </a:p>
        </p:txBody>
      </p:sp>
    </p:spTree>
    <p:extLst>
      <p:ext uri="{BB962C8B-B14F-4D97-AF65-F5344CB8AC3E}">
        <p14:creationId xmlns:p14="http://schemas.microsoft.com/office/powerpoint/2010/main" val="149292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C52D1F-45C4-4E1F-9FBF-104838520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49" y="345531"/>
            <a:ext cx="8064501" cy="417187"/>
          </a:xfrm>
          <a:prstGeom prst="rect">
            <a:avLst/>
          </a:prstGeom>
        </p:spPr>
        <p:txBody>
          <a:bodyPr lIns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209D2EB5-5820-44B6-8C98-CE7A53ABF929}"/>
              </a:ext>
            </a:extLst>
          </p:cNvPr>
          <p:cNvCxnSpPr>
            <a:cxnSpLocks/>
          </p:cNvCxnSpPr>
          <p:nvPr userDrawn="1"/>
        </p:nvCxnSpPr>
        <p:spPr>
          <a:xfrm>
            <a:off x="539750" y="6273800"/>
            <a:ext cx="80645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04018B4-EAA6-41FB-9120-CF5C097B5F31}"/>
              </a:ext>
            </a:extLst>
          </p:cNvPr>
          <p:cNvSpPr txBox="1"/>
          <p:nvPr userDrawn="1"/>
        </p:nvSpPr>
        <p:spPr>
          <a:xfrm>
            <a:off x="7109460" y="6484002"/>
            <a:ext cx="1494791" cy="21484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pl-PL" sz="1051" dirty="0" err="1">
                <a:solidFill>
                  <a:schemeClr val="tx2"/>
                </a:solidFill>
                <a:latin typeface="Ubuntu Light" pitchFamily="34" charset="0"/>
              </a:rPr>
              <a:t>www.</a:t>
            </a:r>
            <a:r>
              <a:rPr lang="pl-PL" sz="1051" b="1" dirty="0" err="1">
                <a:solidFill>
                  <a:schemeClr val="tx2"/>
                </a:solidFill>
                <a:latin typeface="Ubuntu" pitchFamily="34" charset="0"/>
              </a:rPr>
              <a:t>cm-uj.krakow.pl</a:t>
            </a:r>
            <a:endParaRPr lang="pl-PL" sz="1051" b="1" dirty="0">
              <a:solidFill>
                <a:schemeClr val="tx2"/>
              </a:solidFill>
              <a:latin typeface="Ubuntu" pitchFamily="34" charset="0"/>
            </a:endParaRP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27448BE-6B0F-43C4-A579-A2D629F084F2}"/>
              </a:ext>
            </a:extLst>
          </p:cNvPr>
          <p:cNvCxnSpPr>
            <a:cxnSpLocks/>
          </p:cNvCxnSpPr>
          <p:nvPr userDrawn="1"/>
        </p:nvCxnSpPr>
        <p:spPr>
          <a:xfrm>
            <a:off x="539750" y="800100"/>
            <a:ext cx="80645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10706D-FA10-4CD6-8CD5-E54359E2A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082705"/>
            <a:ext cx="4032249" cy="501012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/>
              <a:t>Treść slajdu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BB352C0-5819-4EAD-AD83-3DFDFDD1EB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6399929"/>
            <a:ext cx="1202489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07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podtyty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34E18764-782D-4471-8791-C83E8BF1A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837486"/>
            <a:ext cx="4032252" cy="311233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Podtytuł slajdu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CC52D1F-45C4-4E1F-9FBF-104838520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345528"/>
            <a:ext cx="8064500" cy="417190"/>
          </a:xfrm>
          <a:prstGeom prst="rect">
            <a:avLst/>
          </a:prstGeom>
        </p:spPr>
        <p:txBody>
          <a:bodyPr lIns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209D2EB5-5820-44B6-8C98-CE7A53ABF929}"/>
              </a:ext>
            </a:extLst>
          </p:cNvPr>
          <p:cNvCxnSpPr>
            <a:cxnSpLocks/>
          </p:cNvCxnSpPr>
          <p:nvPr userDrawn="1"/>
        </p:nvCxnSpPr>
        <p:spPr>
          <a:xfrm>
            <a:off x="539750" y="6273800"/>
            <a:ext cx="80645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04018B4-EAA6-41FB-9120-CF5C097B5F31}"/>
              </a:ext>
            </a:extLst>
          </p:cNvPr>
          <p:cNvSpPr txBox="1"/>
          <p:nvPr userDrawn="1"/>
        </p:nvSpPr>
        <p:spPr>
          <a:xfrm>
            <a:off x="7070885" y="6484002"/>
            <a:ext cx="1533365" cy="21484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pl-PL" sz="1051" dirty="0" err="1">
                <a:solidFill>
                  <a:schemeClr val="tx2"/>
                </a:solidFill>
                <a:latin typeface="Ubuntu Light" pitchFamily="34" charset="0"/>
              </a:rPr>
              <a:t>www.</a:t>
            </a:r>
            <a:r>
              <a:rPr lang="pl-PL" sz="1051" b="1" dirty="0" err="1">
                <a:solidFill>
                  <a:schemeClr val="tx2"/>
                </a:solidFill>
                <a:latin typeface="Ubuntu" pitchFamily="34" charset="0"/>
              </a:rPr>
              <a:t>cm-uj.krakow.pl</a:t>
            </a:r>
            <a:endParaRPr lang="pl-PL" sz="1051" b="1" dirty="0">
              <a:solidFill>
                <a:schemeClr val="tx2"/>
              </a:solidFill>
              <a:latin typeface="Ubuntu" pitchFamily="34" charset="0"/>
            </a:endParaRP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27448BE-6B0F-43C4-A579-A2D629F084F2}"/>
              </a:ext>
            </a:extLst>
          </p:cNvPr>
          <p:cNvCxnSpPr>
            <a:cxnSpLocks/>
          </p:cNvCxnSpPr>
          <p:nvPr userDrawn="1"/>
        </p:nvCxnSpPr>
        <p:spPr>
          <a:xfrm>
            <a:off x="539750" y="800100"/>
            <a:ext cx="80645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10706D-FA10-4CD6-8CD5-E54359E2A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5" y="1466882"/>
            <a:ext cx="4032253" cy="45536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/>
              <a:t>Treść slajdu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471521ED-9EC5-4CB1-8A61-46B901B01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6399929"/>
            <a:ext cx="1202489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01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 - bez stop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C52D1F-45C4-4E1F-9FBF-104838520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49" y="345531"/>
            <a:ext cx="8064501" cy="41718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27448BE-6B0F-43C4-A579-A2D629F084F2}"/>
              </a:ext>
            </a:extLst>
          </p:cNvPr>
          <p:cNvCxnSpPr>
            <a:cxnSpLocks/>
          </p:cNvCxnSpPr>
          <p:nvPr userDrawn="1"/>
        </p:nvCxnSpPr>
        <p:spPr>
          <a:xfrm>
            <a:off x="539749" y="800100"/>
            <a:ext cx="806450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10706D-FA10-4CD6-8CD5-E54359E2A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082705"/>
            <a:ext cx="4032249" cy="501012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/>
              <a:t>Treść slajdu</a:t>
            </a:r>
          </a:p>
        </p:txBody>
      </p:sp>
    </p:spTree>
    <p:extLst>
      <p:ext uri="{BB962C8B-B14F-4D97-AF65-F5344CB8AC3E}">
        <p14:creationId xmlns:p14="http://schemas.microsoft.com/office/powerpoint/2010/main" val="82018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podtytył i zawartość - bez stop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34E18764-782D-4471-8791-C83E8BF1A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837486"/>
            <a:ext cx="4032253" cy="311233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Podtytuł slajdu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CC52D1F-45C4-4E1F-9FBF-1048385204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49" y="345528"/>
            <a:ext cx="8064501" cy="417190"/>
          </a:xfrm>
          <a:prstGeom prst="rect">
            <a:avLst/>
          </a:prstGeom>
        </p:spPr>
        <p:txBody>
          <a:bodyPr lIns="0"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209D2EB5-5820-44B6-8C98-CE7A53ABF929}"/>
              </a:ext>
            </a:extLst>
          </p:cNvPr>
          <p:cNvCxnSpPr>
            <a:cxnSpLocks/>
          </p:cNvCxnSpPr>
          <p:nvPr userDrawn="1"/>
        </p:nvCxnSpPr>
        <p:spPr>
          <a:xfrm>
            <a:off x="539750" y="6273800"/>
            <a:ext cx="80645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04018B4-EAA6-41FB-9120-CF5C097B5F31}"/>
              </a:ext>
            </a:extLst>
          </p:cNvPr>
          <p:cNvSpPr txBox="1"/>
          <p:nvPr userDrawn="1"/>
        </p:nvSpPr>
        <p:spPr>
          <a:xfrm>
            <a:off x="7070885" y="6484002"/>
            <a:ext cx="1533365" cy="21484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pl-PL" sz="1051" dirty="0" err="1">
                <a:solidFill>
                  <a:schemeClr val="tx2"/>
                </a:solidFill>
                <a:latin typeface="Ubuntu Light" pitchFamily="34" charset="0"/>
              </a:rPr>
              <a:t>www.</a:t>
            </a:r>
            <a:r>
              <a:rPr lang="pl-PL" sz="1051" b="1" dirty="0" err="1">
                <a:solidFill>
                  <a:schemeClr val="tx2"/>
                </a:solidFill>
                <a:latin typeface="Ubuntu" pitchFamily="34" charset="0"/>
              </a:rPr>
              <a:t>cm-uj.krakow.pl</a:t>
            </a:r>
            <a:endParaRPr lang="pl-PL" sz="1051" b="1" dirty="0">
              <a:solidFill>
                <a:schemeClr val="tx2"/>
              </a:solidFill>
              <a:latin typeface="Ubuntu" pitchFamily="34" charset="0"/>
            </a:endParaRP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27448BE-6B0F-43C4-A579-A2D629F084F2}"/>
              </a:ext>
            </a:extLst>
          </p:cNvPr>
          <p:cNvCxnSpPr>
            <a:cxnSpLocks/>
          </p:cNvCxnSpPr>
          <p:nvPr userDrawn="1"/>
        </p:nvCxnSpPr>
        <p:spPr>
          <a:xfrm>
            <a:off x="539750" y="800100"/>
            <a:ext cx="80645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10706D-FA10-4CD6-8CD5-E54359E2A6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466882"/>
            <a:ext cx="4032249" cy="45536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pl-PL" dirty="0"/>
              <a:t>Treść slajdu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3B6D85E-5A1D-46E4-9015-F75762CEB9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6399929"/>
            <a:ext cx="1202489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24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p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209D2EB5-5820-44B6-8C98-CE7A53ABF929}"/>
              </a:ext>
            </a:extLst>
          </p:cNvPr>
          <p:cNvCxnSpPr>
            <a:cxnSpLocks/>
          </p:cNvCxnSpPr>
          <p:nvPr userDrawn="1"/>
        </p:nvCxnSpPr>
        <p:spPr>
          <a:xfrm>
            <a:off x="539750" y="6273800"/>
            <a:ext cx="80645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04018B4-EAA6-41FB-9120-CF5C097B5F31}"/>
              </a:ext>
            </a:extLst>
          </p:cNvPr>
          <p:cNvSpPr txBox="1"/>
          <p:nvPr userDrawn="1"/>
        </p:nvSpPr>
        <p:spPr>
          <a:xfrm>
            <a:off x="7070885" y="6484002"/>
            <a:ext cx="1533365" cy="21484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pl-PL" sz="1051" dirty="0" err="1">
                <a:solidFill>
                  <a:schemeClr val="tx2"/>
                </a:solidFill>
                <a:latin typeface="Ubuntu Light" pitchFamily="34" charset="0"/>
              </a:rPr>
              <a:t>www.</a:t>
            </a:r>
            <a:r>
              <a:rPr lang="pl-PL" sz="1051" b="1" dirty="0" err="1">
                <a:solidFill>
                  <a:schemeClr val="tx2"/>
                </a:solidFill>
                <a:latin typeface="Ubuntu" pitchFamily="34" charset="0"/>
              </a:rPr>
              <a:t>cm-uj.krakow.pl</a:t>
            </a:r>
            <a:endParaRPr lang="pl-PL" sz="1051" b="1" dirty="0">
              <a:solidFill>
                <a:schemeClr val="tx2"/>
              </a:solidFill>
              <a:latin typeface="Ubuntu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AC6174F-FF75-44CF-851A-D0262536A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00" y="6399929"/>
            <a:ext cx="1202489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6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87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cje końco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671F7AE5-CEE1-424D-A010-91399B49C25D}"/>
              </a:ext>
            </a:extLst>
          </p:cNvPr>
          <p:cNvSpPr txBox="1"/>
          <p:nvPr userDrawn="1"/>
        </p:nvSpPr>
        <p:spPr>
          <a:xfrm>
            <a:off x="1236422" y="2840806"/>
            <a:ext cx="6671159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pl-PL" sz="2800" dirty="0">
                <a:solidFill>
                  <a:schemeClr val="tx2"/>
                </a:solidFill>
              </a:rPr>
              <a:t>www.</a:t>
            </a:r>
            <a:r>
              <a:rPr lang="pl-PL" sz="2800" b="1" dirty="0">
                <a:solidFill>
                  <a:schemeClr val="tx2"/>
                </a:solidFill>
                <a:latin typeface="Ubuntu" panose="020B0504030602030204" pitchFamily="34" charset="0"/>
              </a:rPr>
              <a:t>cm-uj.krakow.pl </a:t>
            </a:r>
          </a:p>
          <a:p>
            <a:pPr algn="ctr">
              <a:spcBef>
                <a:spcPts val="1200"/>
              </a:spcBef>
            </a:pPr>
            <a:r>
              <a:rPr lang="pl-PL" sz="2800" dirty="0">
                <a:solidFill>
                  <a:schemeClr val="tx2"/>
                </a:solidFill>
              </a:rPr>
              <a:t>facebook.com/</a:t>
            </a:r>
            <a:r>
              <a:rPr lang="pl-PL" sz="2800" b="1" dirty="0" err="1">
                <a:solidFill>
                  <a:schemeClr val="tx2"/>
                </a:solidFill>
                <a:latin typeface="Ubuntu" panose="020B0504030602030204" pitchFamily="34" charset="0"/>
              </a:rPr>
              <a:t>UJCMuniversity</a:t>
            </a:r>
            <a:endParaRPr lang="pl-PL" sz="2800" b="1" kern="1400" spc="400" dirty="0">
              <a:solidFill>
                <a:schemeClr val="tx2"/>
              </a:solidFill>
              <a:latin typeface="Ubuntu" panose="020B0504030602030204" pitchFamily="34" charset="0"/>
              <a:ea typeface="Lato Heavy" pitchFamily="34" charset="0"/>
              <a:cs typeface="Lato Heavy" pitchFamily="34" charset="0"/>
            </a:endParaRP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CFF46A74-E164-494D-8C81-443057E5B3E1}"/>
              </a:ext>
            </a:extLst>
          </p:cNvPr>
          <p:cNvCxnSpPr>
            <a:cxnSpLocks/>
          </p:cNvCxnSpPr>
          <p:nvPr userDrawn="1"/>
        </p:nvCxnSpPr>
        <p:spPr>
          <a:xfrm>
            <a:off x="1236420" y="4183397"/>
            <a:ext cx="667116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ytuł 10">
            <a:extLst>
              <a:ext uri="{FF2B5EF4-FFF2-40B4-BE49-F238E27FC236}">
                <a16:creationId xmlns:a16="http://schemas.microsoft.com/office/drawing/2014/main" id="{1FABF8A0-4F79-43FD-81D8-ED10B69523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3318" y="4431309"/>
            <a:ext cx="5677365" cy="921576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dane prezentującego (opcjonalnie)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464EDBB-A872-44BF-AA74-E7A3C38E5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2831" y="730800"/>
            <a:ext cx="2804733" cy="13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4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ED6707D9-69A4-4239-87CC-AA855D5E1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082705"/>
            <a:ext cx="8064500" cy="509425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" name="Symbol zastępczy tytułu 2">
            <a:extLst>
              <a:ext uri="{FF2B5EF4-FFF2-40B4-BE49-F238E27FC236}">
                <a16:creationId xmlns:a16="http://schemas.microsoft.com/office/drawing/2014/main" id="{93D31CC7-A5E5-4F34-A682-4A25B475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42901"/>
            <a:ext cx="8064500" cy="655666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27958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3" r:id="rId4"/>
    <p:sldLayoutId id="2147483666" r:id="rId5"/>
    <p:sldLayoutId id="2147483670" r:id="rId6"/>
    <p:sldLayoutId id="2147483667" r:id="rId7"/>
    <p:sldLayoutId id="2147483655" r:id="rId8"/>
    <p:sldLayoutId id="2147483654" r:id="rId9"/>
    <p:sldLayoutId id="2147483672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80000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360000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0000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340" userDrawn="1">
          <p15:clr>
            <a:srgbClr val="F26B43"/>
          </p15:clr>
        </p15:guide>
        <p15:guide id="4" pos="54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ytułu 5">
            <a:extLst>
              <a:ext uri="{FF2B5EF4-FFF2-40B4-BE49-F238E27FC236}">
                <a16:creationId xmlns:a16="http://schemas.microsoft.com/office/drawing/2014/main" id="{089F9C73-0549-4441-BB84-F04475A79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46076"/>
            <a:ext cx="8064500" cy="568327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9671C419-1785-4F7D-9E92-13054CF4B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082705"/>
            <a:ext cx="80645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58739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2" r:id="rId4"/>
    <p:sldLayoutId id="2147483669" r:id="rId5"/>
    <p:sldLayoutId id="2147483671" r:id="rId6"/>
    <p:sldLayoutId id="2147483668" r:id="rId7"/>
    <p:sldLayoutId id="2147483664" r:id="rId8"/>
    <p:sldLayoutId id="2147483665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180000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360000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540000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720000" indent="0" algn="l" defTabSz="914377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40" userDrawn="1">
          <p15:clr>
            <a:srgbClr val="F26B43"/>
          </p15:clr>
        </p15:guide>
        <p15:guide id="3" pos="5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17" Type="http://schemas.openxmlformats.org/officeDocument/2006/relationships/image" Target="../media/image24.png"/><Relationship Id="rId2" Type="http://schemas.openxmlformats.org/officeDocument/2006/relationships/image" Target="../media/image9.em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emf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4">
            <a:extLst>
              <a:ext uri="{FF2B5EF4-FFF2-40B4-BE49-F238E27FC236}">
                <a16:creationId xmlns:a16="http://schemas.microsoft.com/office/drawing/2014/main" id="{4C6768D3-2B28-4F29-A0E4-E057399B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2728914"/>
            <a:ext cx="8064500" cy="1137862"/>
          </a:xfrm>
        </p:spPr>
        <p:txBody>
          <a:bodyPr>
            <a:normAutofit fontScale="90000"/>
          </a:bodyPr>
          <a:lstStyle/>
          <a:p>
            <a:r>
              <a:rPr lang="pl-PL" sz="3800" b="1" dirty="0">
                <a:latin typeface="Segoe UI" panose="020B0502040204020203" pitchFamily="34" charset="0"/>
                <a:cs typeface="Segoe UI" panose="020B0502040204020203" pitchFamily="34" charset="0"/>
              </a:rPr>
              <a:t>NAJLEPSZY UNIWERSYTET MEDYCZNY</a:t>
            </a:r>
            <a:r>
              <a:rPr lang="en-US" sz="38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pl-PL" sz="4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l-PL" sz="4000" b="1" dirty="0">
                <a:latin typeface="Segoe UI" panose="020B0502040204020203" pitchFamily="34" charset="0"/>
                <a:cs typeface="Segoe UI" panose="020B0502040204020203" pitchFamily="34" charset="0"/>
              </a:rPr>
              <a:t>W POLSCE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71D458B9-3DEB-AF04-72D3-D50717511D40}"/>
              </a:ext>
            </a:extLst>
          </p:cNvPr>
          <p:cNvSpPr txBox="1">
            <a:spLocks/>
          </p:cNvSpPr>
          <p:nvPr/>
        </p:nvSpPr>
        <p:spPr>
          <a:xfrm>
            <a:off x="755650" y="4017837"/>
            <a:ext cx="8064500" cy="788534"/>
          </a:xfrm>
          <a:prstGeom prst="rect">
            <a:avLst/>
          </a:prstGeom>
        </p:spPr>
        <p:txBody>
          <a:bodyPr vert="horz" lIns="0" tIns="45720" rIns="91440" bIns="45720" rtlCol="0" anchor="t" anchorCtr="0">
            <a:normAutofit/>
          </a:bodyPr>
          <a:lstStyle>
            <a:lvl1pPr algn="ctr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l-PL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Ponad 650 lat doświadczenia </a:t>
            </a:r>
          </a:p>
          <a:p>
            <a:pPr>
              <a:spcBef>
                <a:spcPts val="0"/>
              </a:spcBef>
            </a:pPr>
            <a:r>
              <a:rPr lang="pl-PL" sz="1800" dirty="0">
                <a:latin typeface="Segoe UI Light" panose="020B0502040204020203" pitchFamily="34" charset="0"/>
                <a:cs typeface="Segoe UI Light" panose="020B0502040204020203" pitchFamily="34" charset="0"/>
              </a:rPr>
              <a:t>w działalności dydaktycznej i naukowej</a:t>
            </a:r>
          </a:p>
        </p:txBody>
      </p:sp>
      <p:cxnSp>
        <p:nvCxnSpPr>
          <p:cNvPr id="5" name="Łącznik prostoliniowy 5">
            <a:extLst>
              <a:ext uri="{FF2B5EF4-FFF2-40B4-BE49-F238E27FC236}">
                <a16:creationId xmlns:a16="http://schemas.microsoft.com/office/drawing/2014/main" id="{741D7AA5-4732-94FF-693B-40AA083CB0E3}"/>
              </a:ext>
            </a:extLst>
          </p:cNvPr>
          <p:cNvCxnSpPr>
            <a:cxnSpLocks/>
          </p:cNvCxnSpPr>
          <p:nvPr/>
        </p:nvCxnSpPr>
        <p:spPr>
          <a:xfrm>
            <a:off x="1977210" y="4963247"/>
            <a:ext cx="5189580" cy="0"/>
          </a:xfrm>
          <a:prstGeom prst="line">
            <a:avLst/>
          </a:prstGeom>
          <a:ln w="9525">
            <a:solidFill>
              <a:srgbClr val="0051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>
            <a:extLst>
              <a:ext uri="{FF2B5EF4-FFF2-40B4-BE49-F238E27FC236}">
                <a16:creationId xmlns:a16="http://schemas.microsoft.com/office/drawing/2014/main" id="{FC3322AD-093F-DE0D-E197-E6D1CAFBE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49" y="5210826"/>
            <a:ext cx="1173411" cy="117341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DF21F1F-EDF3-6FFD-419A-0A2B9A11A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25" y="5007536"/>
            <a:ext cx="1437554" cy="149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przęt medyczny, Technik, w pomieszczeniu, Przyrząd naukowy&#10;&#10;Opis wygenerowany automatycznie">
            <a:extLst>
              <a:ext uri="{FF2B5EF4-FFF2-40B4-BE49-F238E27FC236}">
                <a16:creationId xmlns:a16="http://schemas.microsoft.com/office/drawing/2014/main" id="{0D7D4BCF-3793-555E-79C1-7CDAC1921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r="273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9" name="Tytuł 1">
            <a:extLst>
              <a:ext uri="{FF2B5EF4-FFF2-40B4-BE49-F238E27FC236}">
                <a16:creationId xmlns:a16="http://schemas.microsoft.com/office/drawing/2014/main" id="{1FD73317-044A-43D7-A309-6B593D049442}"/>
              </a:ext>
            </a:extLst>
          </p:cNvPr>
          <p:cNvSpPr txBox="1">
            <a:spLocks/>
          </p:cNvSpPr>
          <p:nvPr/>
        </p:nvSpPr>
        <p:spPr>
          <a:xfrm>
            <a:off x="539748" y="345531"/>
            <a:ext cx="8064501" cy="417187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UJ CM w rankingach</a:t>
            </a:r>
          </a:p>
        </p:txBody>
      </p: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10CC45F7-A92D-4BB6-9F57-336C02AC5910}"/>
              </a:ext>
            </a:extLst>
          </p:cNvPr>
          <p:cNvCxnSpPr>
            <a:cxnSpLocks/>
          </p:cNvCxnSpPr>
          <p:nvPr/>
        </p:nvCxnSpPr>
        <p:spPr>
          <a:xfrm>
            <a:off x="539749" y="800100"/>
            <a:ext cx="80645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62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rostokąt 64">
            <a:extLst>
              <a:ext uri="{FF2B5EF4-FFF2-40B4-BE49-F238E27FC236}">
                <a16:creationId xmlns:a16="http://schemas.microsoft.com/office/drawing/2014/main" id="{5516FA3B-537F-4BA7-964C-8F45F98AF80F}"/>
              </a:ext>
            </a:extLst>
          </p:cNvPr>
          <p:cNvSpPr/>
          <p:nvPr/>
        </p:nvSpPr>
        <p:spPr>
          <a:xfrm>
            <a:off x="3246850" y="1052513"/>
            <a:ext cx="2183612" cy="2663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D843730-D3E4-8473-03B9-362B7F091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45531"/>
            <a:ext cx="8072484" cy="417187"/>
          </a:xfrm>
        </p:spPr>
        <p:txBody>
          <a:bodyPr>
            <a:normAutofit fontScale="90000"/>
          </a:bodyPr>
          <a:lstStyle/>
          <a:p>
            <a:r>
              <a:rPr lang="pl-PL" dirty="0"/>
              <a:t>UJ CM w rankingach</a:t>
            </a:r>
            <a:endParaRPr lang="pl-PL" sz="2400" dirty="0">
              <a:solidFill>
                <a:srgbClr val="00519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75469D46-3463-35CB-FCAE-D691F39990BC}"/>
              </a:ext>
            </a:extLst>
          </p:cNvPr>
          <p:cNvGrpSpPr/>
          <p:nvPr/>
        </p:nvGrpSpPr>
        <p:grpSpPr>
          <a:xfrm>
            <a:off x="539750" y="998214"/>
            <a:ext cx="7238348" cy="1041311"/>
            <a:chOff x="859592" y="980369"/>
            <a:chExt cx="7238348" cy="1041311"/>
          </a:xfrm>
        </p:grpSpPr>
        <p:pic>
          <p:nvPicPr>
            <p:cNvPr id="7" name="Obraz 6" descr="Obraz zawierający tekst, Czcionka, logo, Jaskrawoniebieski&#10;&#10;Opis wygenerowany automatycznie">
              <a:extLst>
                <a:ext uri="{FF2B5EF4-FFF2-40B4-BE49-F238E27FC236}">
                  <a16:creationId xmlns:a16="http://schemas.microsoft.com/office/drawing/2014/main" id="{BEF71A9A-AC7E-7E63-0366-118C15CBF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92" y="1052558"/>
              <a:ext cx="2078850" cy="676197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14D35E48-1375-A966-C549-B3AB38FA86B8}"/>
                </a:ext>
              </a:extLst>
            </p:cNvPr>
            <p:cNvSpPr txBox="1"/>
            <p:nvPr/>
          </p:nvSpPr>
          <p:spPr>
            <a:xfrm>
              <a:off x="3451980" y="980369"/>
              <a:ext cx="4645960" cy="1041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Clinical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</a:t>
              </a: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Medicine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– </a:t>
              </a:r>
              <a:r>
                <a:rPr lang="pl-PL" sz="1100" b="1" dirty="0">
                  <a:solidFill>
                    <a:srgbClr val="00519E"/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201-300</a:t>
              </a:r>
            </a:p>
            <a:p>
              <a:pPr>
                <a:spcAft>
                  <a:spcPts val="200"/>
                </a:spcAft>
              </a:pP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Public </a:t>
              </a: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Health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– </a:t>
              </a:r>
              <a:r>
                <a:rPr lang="pl-PL" sz="1100" b="1" dirty="0">
                  <a:solidFill>
                    <a:srgbClr val="00519E"/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101-150</a:t>
              </a:r>
            </a:p>
            <a:p>
              <a:pPr>
                <a:spcAft>
                  <a:spcPts val="200"/>
                </a:spcAft>
              </a:pP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Dentistry&amp;Oral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</a:t>
              </a: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Sciences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– </a:t>
              </a:r>
              <a:r>
                <a:rPr lang="pl-PL" sz="1100" b="1" dirty="0">
                  <a:solidFill>
                    <a:srgbClr val="00519E"/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201-300</a:t>
              </a:r>
            </a:p>
            <a:p>
              <a:pPr>
                <a:spcAft>
                  <a:spcPts val="200"/>
                </a:spcAft>
              </a:pP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Medical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Technology – </a:t>
              </a:r>
              <a:r>
                <a:rPr lang="pl-PL" sz="1100" b="1" dirty="0">
                  <a:solidFill>
                    <a:srgbClr val="00519E"/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201-300</a:t>
              </a:r>
            </a:p>
            <a:p>
              <a:pPr>
                <a:spcAft>
                  <a:spcPts val="200"/>
                </a:spcAft>
              </a:pP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Pharmacy&amp;Pharmaceutical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</a:t>
              </a: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Sciences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– </a:t>
              </a:r>
              <a:r>
                <a:rPr lang="pl-PL" sz="1100" b="1" dirty="0">
                  <a:solidFill>
                    <a:srgbClr val="00519E"/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201-300</a:t>
              </a:r>
              <a:endParaRPr lang="pl-PL" sz="11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Grupa 12">
            <a:extLst>
              <a:ext uri="{FF2B5EF4-FFF2-40B4-BE49-F238E27FC236}">
                <a16:creationId xmlns:a16="http://schemas.microsoft.com/office/drawing/2014/main" id="{8870182D-BC60-AC04-8C4B-04F033250A57}"/>
              </a:ext>
            </a:extLst>
          </p:cNvPr>
          <p:cNvGrpSpPr/>
          <p:nvPr/>
        </p:nvGrpSpPr>
        <p:grpSpPr>
          <a:xfrm>
            <a:off x="554132" y="3694575"/>
            <a:ext cx="7238254" cy="803058"/>
            <a:chOff x="873974" y="3766833"/>
            <a:chExt cx="7238254" cy="803058"/>
          </a:xfrm>
        </p:grpSpPr>
        <p:pic>
          <p:nvPicPr>
            <p:cNvPr id="14" name="Obraz 13" descr="Obraz zawierający Czcionka, zrzut ekranu, tekst, Grafika&#10;&#10;Opis wygenerowany automatycznie">
              <a:extLst>
                <a:ext uri="{FF2B5EF4-FFF2-40B4-BE49-F238E27FC236}">
                  <a16:creationId xmlns:a16="http://schemas.microsoft.com/office/drawing/2014/main" id="{89FD041A-C9BC-719B-1B8D-ED77B50EC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974" y="3802645"/>
              <a:ext cx="2093749" cy="767246"/>
            </a:xfrm>
            <a:prstGeom prst="rect">
              <a:avLst/>
            </a:prstGeom>
          </p:spPr>
        </p:pic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C1CE48E4-5E0D-DEDE-BA92-E2CE67713AD5}"/>
                </a:ext>
              </a:extLst>
            </p:cNvPr>
            <p:cNvSpPr txBox="1"/>
            <p:nvPr/>
          </p:nvSpPr>
          <p:spPr>
            <a:xfrm>
              <a:off x="3466268" y="3766833"/>
              <a:ext cx="4645960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Medicine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– </a:t>
              </a:r>
              <a:r>
                <a:rPr lang="pl-PL" sz="1100" b="1" dirty="0">
                  <a:solidFill>
                    <a:srgbClr val="00519E"/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251-300</a:t>
              </a:r>
            </a:p>
            <a:p>
              <a:pPr>
                <a:spcAft>
                  <a:spcPts val="200"/>
                </a:spcAft>
              </a:pP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Pharmacy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&amp; </a:t>
              </a: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Pharmacology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– </a:t>
              </a:r>
              <a:r>
                <a:rPr lang="pl-PL" sz="1100" b="1" dirty="0">
                  <a:solidFill>
                    <a:srgbClr val="00519E"/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201-250</a:t>
              </a:r>
              <a:endParaRPr lang="pl-PL" sz="11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9569D97A-2D47-A2C6-79A2-13EDA583ED52}"/>
              </a:ext>
            </a:extLst>
          </p:cNvPr>
          <p:cNvGrpSpPr/>
          <p:nvPr/>
        </p:nvGrpSpPr>
        <p:grpSpPr>
          <a:xfrm>
            <a:off x="482600" y="2209296"/>
            <a:ext cx="7300261" cy="1236236"/>
            <a:chOff x="802442" y="2249328"/>
            <a:chExt cx="7300261" cy="1236236"/>
          </a:xfrm>
        </p:grpSpPr>
        <p:pic>
          <p:nvPicPr>
            <p:cNvPr id="17" name="Obraz 16" descr="Obraz zawierający tekst, Czcionka, logo, Grafika&#10;&#10;Opis wygenerowany automatycznie">
              <a:extLst>
                <a:ext uri="{FF2B5EF4-FFF2-40B4-BE49-F238E27FC236}">
                  <a16:creationId xmlns:a16="http://schemas.microsoft.com/office/drawing/2014/main" id="{476AD8AF-BABD-1F52-5AC6-CB908F005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442" y="2308142"/>
              <a:ext cx="1175576" cy="960054"/>
            </a:xfrm>
            <a:prstGeom prst="rect">
              <a:avLst/>
            </a:prstGeom>
          </p:spPr>
        </p:pic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E5BCDDEB-5B25-3967-12CC-E54D92C84935}"/>
                </a:ext>
              </a:extLst>
            </p:cNvPr>
            <p:cNvSpPr txBox="1"/>
            <p:nvPr/>
          </p:nvSpPr>
          <p:spPr>
            <a:xfrm>
              <a:off x="3456743" y="2249328"/>
              <a:ext cx="4645960" cy="123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Cardiac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and </a:t>
              </a: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Cardiovascular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Systems – </a:t>
              </a:r>
              <a:r>
                <a:rPr lang="pl-PL" sz="1100" b="1" dirty="0">
                  <a:solidFill>
                    <a:srgbClr val="00519E"/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190</a:t>
              </a:r>
            </a:p>
            <a:p>
              <a:pPr>
                <a:spcAft>
                  <a:spcPts val="200"/>
                </a:spcAft>
              </a:pP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Clinical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</a:t>
              </a: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Medicine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– </a:t>
              </a:r>
              <a:r>
                <a:rPr lang="pl-PL" sz="1100" b="1" dirty="0">
                  <a:solidFill>
                    <a:srgbClr val="00519E"/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170</a:t>
              </a:r>
            </a:p>
            <a:p>
              <a:pPr>
                <a:spcAft>
                  <a:spcPts val="200"/>
                </a:spcAft>
              </a:pP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Endocrinology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and </a:t>
              </a: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metabolism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– </a:t>
              </a:r>
              <a:r>
                <a:rPr lang="pl-PL" sz="1100" b="1" dirty="0">
                  <a:solidFill>
                    <a:srgbClr val="00519E"/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208</a:t>
              </a:r>
            </a:p>
            <a:p>
              <a:pPr>
                <a:spcAft>
                  <a:spcPts val="200"/>
                </a:spcAft>
              </a:pP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Neuroscience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and </a:t>
              </a: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behavior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– </a:t>
              </a:r>
              <a:r>
                <a:rPr lang="pl-PL" sz="1100" b="1" dirty="0">
                  <a:solidFill>
                    <a:srgbClr val="00519E"/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290</a:t>
              </a:r>
            </a:p>
            <a:p>
              <a:pPr>
                <a:spcAft>
                  <a:spcPts val="200"/>
                </a:spcAft>
              </a:pP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Pharmacology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and </a:t>
              </a: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toxicology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– </a:t>
              </a:r>
              <a:r>
                <a:rPr lang="pl-PL" sz="1100" b="1" dirty="0">
                  <a:solidFill>
                    <a:srgbClr val="00519E"/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193</a:t>
              </a:r>
            </a:p>
            <a:p>
              <a:pPr>
                <a:spcAft>
                  <a:spcPts val="200"/>
                </a:spcAft>
              </a:pP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Public, </a:t>
              </a: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environmental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and </a:t>
              </a: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occupational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</a:t>
              </a:r>
              <a:r>
                <a:rPr lang="pl-PL" sz="1100" dirty="0" err="1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health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– </a:t>
              </a:r>
              <a:r>
                <a:rPr lang="pl-PL" sz="1100" b="1" dirty="0">
                  <a:solidFill>
                    <a:srgbClr val="00519E"/>
                  </a:solidFill>
                  <a:effectLst/>
                  <a:latin typeface="Segoe UI" panose="020B0502040204020203" pitchFamily="34" charset="0"/>
                  <a:ea typeface="Calibri" panose="020F0502020204030204" pitchFamily="34" charset="0"/>
                  <a:cs typeface="Segoe UI" panose="020B0502040204020203" pitchFamily="34" charset="0"/>
                </a:rPr>
                <a:t>120</a:t>
              </a:r>
              <a:endParaRPr lang="pl-PL" sz="11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4401096C-0B83-BE22-061A-F5FC433B6FDE}"/>
              </a:ext>
            </a:extLst>
          </p:cNvPr>
          <p:cNvGrpSpPr/>
          <p:nvPr/>
        </p:nvGrpSpPr>
        <p:grpSpPr>
          <a:xfrm>
            <a:off x="418932" y="4690262"/>
            <a:ext cx="8067843" cy="1446550"/>
            <a:chOff x="821740" y="4745389"/>
            <a:chExt cx="8067843" cy="1446550"/>
          </a:xfrm>
        </p:grpSpPr>
        <p:pic>
          <p:nvPicPr>
            <p:cNvPr id="20" name="Obraz 19" descr="Obraz zawierający tekst, Czcionka, logo, Grafika&#10;&#10;Opis wygenerowany automatycznie">
              <a:extLst>
                <a:ext uri="{FF2B5EF4-FFF2-40B4-BE49-F238E27FC236}">
                  <a16:creationId xmlns:a16="http://schemas.microsoft.com/office/drawing/2014/main" id="{698FAEED-2896-E503-C687-C448D6144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740" y="4823991"/>
              <a:ext cx="1239244" cy="1099855"/>
            </a:xfrm>
            <a:prstGeom prst="rect">
              <a:avLst/>
            </a:prstGeom>
          </p:spPr>
        </p:pic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C59E9535-29E7-0515-7C58-5FDD80BF2039}"/>
                </a:ext>
              </a:extLst>
            </p:cNvPr>
            <p:cNvSpPr txBox="1"/>
            <p:nvPr/>
          </p:nvSpPr>
          <p:spPr>
            <a:xfrm>
              <a:off x="3544473" y="4745389"/>
              <a:ext cx="25733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Spośród 12 rankingowanych kierunków medycznych i nauk o zdrowiu, aż 8 kierunków prowadzonych w UJ CM uznano za najlepsze w Polsce:</a:t>
              </a:r>
              <a:endParaRPr lang="pl-PL" sz="1100" dirty="0">
                <a:solidFill>
                  <a:srgbClr val="00519E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2" name="pole tekstowe 21">
              <a:extLst>
                <a:ext uri="{FF2B5EF4-FFF2-40B4-BE49-F238E27FC236}">
                  <a16:creationId xmlns:a16="http://schemas.microsoft.com/office/drawing/2014/main" id="{3523DEA0-00CB-4B3E-7A5B-258DE9CA66E3}"/>
                </a:ext>
              </a:extLst>
            </p:cNvPr>
            <p:cNvSpPr txBox="1"/>
            <p:nvPr/>
          </p:nvSpPr>
          <p:spPr>
            <a:xfrm>
              <a:off x="6117808" y="4745389"/>
              <a:ext cx="27717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200"/>
                </a:spcAft>
              </a:pP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  <a:sym typeface="Wingdings" panose="05000000000000000000" pitchFamily="2" charset="2"/>
                </a:rPr>
                <a:t> 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analityka medyczna</a:t>
              </a:r>
              <a:b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</a:b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  <a:sym typeface="Wingdings" panose="05000000000000000000" pitchFamily="2" charset="2"/>
                </a:rPr>
                <a:t>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farmacja </a:t>
              </a:r>
              <a:b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</a:b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  <a:sym typeface="Wingdings" panose="05000000000000000000" pitchFamily="2" charset="2"/>
                </a:rPr>
                <a:t>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</a:t>
              </a:r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lekarski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</a:t>
              </a:r>
              <a:b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</a:b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  <a:sym typeface="Wingdings" panose="05000000000000000000" pitchFamily="2" charset="2"/>
                </a:rPr>
                <a:t>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lekarsko-dentystyczny </a:t>
              </a:r>
              <a:b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</a:b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  <a:sym typeface="Wingdings" panose="05000000000000000000" pitchFamily="2" charset="2"/>
                </a:rPr>
                <a:t>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pielęgniarstwo</a:t>
              </a:r>
              <a:b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</a:b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  <a:sym typeface="Wingdings" panose="05000000000000000000" pitchFamily="2" charset="2"/>
                </a:rPr>
                <a:t>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położnictwo </a:t>
              </a:r>
              <a:b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</a:b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  <a:sym typeface="Wingdings" panose="05000000000000000000" pitchFamily="2" charset="2"/>
                </a:rPr>
                <a:t>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ratownictwo medyczne</a:t>
              </a:r>
              <a:b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</a:b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  <a:sym typeface="Wingdings" panose="05000000000000000000" pitchFamily="2" charset="2"/>
                </a:rPr>
                <a:t></a:t>
              </a:r>
              <a:r>
                <a:rPr lang="pl-PL" sz="1100" dirty="0">
                  <a:solidFill>
                    <a:srgbClr val="00519E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 zdrowie publiczne</a:t>
              </a:r>
              <a:endParaRPr lang="pl-PL" sz="1100" dirty="0">
                <a:solidFill>
                  <a:srgbClr val="00519E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31C62877-5A69-0189-DA2D-79429B700B02}"/>
              </a:ext>
            </a:extLst>
          </p:cNvPr>
          <p:cNvCxnSpPr>
            <a:cxnSpLocks/>
          </p:cNvCxnSpPr>
          <p:nvPr/>
        </p:nvCxnSpPr>
        <p:spPr>
          <a:xfrm>
            <a:off x="539749" y="2130424"/>
            <a:ext cx="8040594" cy="0"/>
          </a:xfrm>
          <a:prstGeom prst="line">
            <a:avLst/>
          </a:prstGeom>
          <a:ln w="9525">
            <a:solidFill>
              <a:srgbClr val="A619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23">
            <a:extLst>
              <a:ext uri="{FF2B5EF4-FFF2-40B4-BE49-F238E27FC236}">
                <a16:creationId xmlns:a16="http://schemas.microsoft.com/office/drawing/2014/main" id="{FD414C33-4DE1-AD4C-7DCD-0779CE94F4B7}"/>
              </a:ext>
            </a:extLst>
          </p:cNvPr>
          <p:cNvCxnSpPr>
            <a:cxnSpLocks/>
          </p:cNvCxnSpPr>
          <p:nvPr/>
        </p:nvCxnSpPr>
        <p:spPr>
          <a:xfrm>
            <a:off x="539749" y="3537757"/>
            <a:ext cx="8040594" cy="0"/>
          </a:xfrm>
          <a:prstGeom prst="line">
            <a:avLst/>
          </a:prstGeom>
          <a:ln w="9525">
            <a:solidFill>
              <a:srgbClr val="A619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0D73E2E1-4E1A-2DE0-6240-5CB4E42945A1}"/>
              </a:ext>
            </a:extLst>
          </p:cNvPr>
          <p:cNvCxnSpPr>
            <a:cxnSpLocks/>
          </p:cNvCxnSpPr>
          <p:nvPr/>
        </p:nvCxnSpPr>
        <p:spPr>
          <a:xfrm>
            <a:off x="539749" y="4610272"/>
            <a:ext cx="8040594" cy="0"/>
          </a:xfrm>
          <a:prstGeom prst="line">
            <a:avLst/>
          </a:prstGeom>
          <a:ln w="9525">
            <a:solidFill>
              <a:srgbClr val="A6192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6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Sprzęt medyczny, maszyna, w pomieszczeniu&#10;&#10;Opis wygenerowany automatycznie">
            <a:extLst>
              <a:ext uri="{FF2B5EF4-FFF2-40B4-BE49-F238E27FC236}">
                <a16:creationId xmlns:a16="http://schemas.microsoft.com/office/drawing/2014/main" id="{2A8934BA-0489-9403-CF8C-1D1E59891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r="32173"/>
          <a:stretch/>
        </p:blipFill>
        <p:spPr>
          <a:xfrm>
            <a:off x="-444500" y="0"/>
            <a:ext cx="9588500" cy="6858000"/>
          </a:xfrm>
          <a:prstGeom prst="rect">
            <a:avLst/>
          </a:prstGeom>
        </p:spPr>
      </p:pic>
      <p:sp>
        <p:nvSpPr>
          <p:cNvPr id="59" name="Tytuł 1">
            <a:extLst>
              <a:ext uri="{FF2B5EF4-FFF2-40B4-BE49-F238E27FC236}">
                <a16:creationId xmlns:a16="http://schemas.microsoft.com/office/drawing/2014/main" id="{1FD73317-044A-43D7-A309-6B593D049442}"/>
              </a:ext>
            </a:extLst>
          </p:cNvPr>
          <p:cNvSpPr txBox="1">
            <a:spLocks/>
          </p:cNvSpPr>
          <p:nvPr/>
        </p:nvSpPr>
        <p:spPr>
          <a:xfrm>
            <a:off x="539748" y="345531"/>
            <a:ext cx="8064501" cy="417187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Szpitale uniwersyteckie</a:t>
            </a:r>
          </a:p>
        </p:txBody>
      </p: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10CC45F7-A92D-4BB6-9F57-336C02AC5910}"/>
              </a:ext>
            </a:extLst>
          </p:cNvPr>
          <p:cNvCxnSpPr>
            <a:cxnSpLocks/>
          </p:cNvCxnSpPr>
          <p:nvPr/>
        </p:nvCxnSpPr>
        <p:spPr>
          <a:xfrm>
            <a:off x="539749" y="800100"/>
            <a:ext cx="80645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847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843730-D3E4-8473-03B9-362B7F091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45531"/>
            <a:ext cx="8072484" cy="417187"/>
          </a:xfrm>
        </p:spPr>
        <p:txBody>
          <a:bodyPr>
            <a:normAutofit fontScale="90000"/>
          </a:bodyPr>
          <a:lstStyle/>
          <a:p>
            <a:r>
              <a:rPr lang="pl-PL" dirty="0"/>
              <a:t>Szpitale uniwersyteckie</a:t>
            </a:r>
            <a:endParaRPr lang="pl-PL" sz="2400" dirty="0">
              <a:solidFill>
                <a:srgbClr val="00519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Obraz 2" descr="Obraz zawierający wewnątrz, sufit, sala szpitalna, kilka&#10;&#10;Opis wygenerowany automatycznie">
            <a:extLst>
              <a:ext uri="{FF2B5EF4-FFF2-40B4-BE49-F238E27FC236}">
                <a16:creationId xmlns:a16="http://schemas.microsoft.com/office/drawing/2014/main" id="{3AD8EA06-D07A-8FE9-14E5-08F0B9BFD1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668"/>
          <a:stretch/>
        </p:blipFill>
        <p:spPr>
          <a:xfrm>
            <a:off x="549939" y="2597894"/>
            <a:ext cx="2690150" cy="1770307"/>
          </a:xfrm>
          <a:prstGeom prst="rect">
            <a:avLst/>
          </a:prstGeom>
        </p:spPr>
      </p:pic>
      <p:pic>
        <p:nvPicPr>
          <p:cNvPr id="4" name="Obraz 3" descr="Obraz zawierający wewnątrz, wyposażenie&#10;&#10;Opis wygenerowany automatycznie">
            <a:extLst>
              <a:ext uri="{FF2B5EF4-FFF2-40B4-BE49-F238E27FC236}">
                <a16:creationId xmlns:a16="http://schemas.microsoft.com/office/drawing/2014/main" id="{550032FE-4802-E9E4-ADD7-1CE0D4C695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99" r="-648"/>
          <a:stretch/>
        </p:blipFill>
        <p:spPr>
          <a:xfrm>
            <a:off x="3240088" y="2597896"/>
            <a:ext cx="2687101" cy="3494929"/>
          </a:xfrm>
          <a:prstGeom prst="rect">
            <a:avLst/>
          </a:prstGeom>
        </p:spPr>
      </p:pic>
      <p:pic>
        <p:nvPicPr>
          <p:cNvPr id="5" name="Obraz 4" descr="Obraz zawierający wewnątrz, sufit, podłoże, żółty&#10;&#10;Opis wygenerowany automatycznie">
            <a:extLst>
              <a:ext uri="{FF2B5EF4-FFF2-40B4-BE49-F238E27FC236}">
                <a16:creationId xmlns:a16="http://schemas.microsoft.com/office/drawing/2014/main" id="{BD815F9A-F62F-B3E8-5929-52DEEF666E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913" y="2597895"/>
            <a:ext cx="2700338" cy="1800224"/>
          </a:xfrm>
          <a:prstGeom prst="rect">
            <a:avLst/>
          </a:prstGeom>
        </p:spPr>
      </p:pic>
      <p:pic>
        <p:nvPicPr>
          <p:cNvPr id="8" name="Obraz 7" descr="Obraz zawierający podłoże, wewnątrz, okno, pomieszczenie&#10;&#10;Opis wygenerowany automatycznie">
            <a:extLst>
              <a:ext uri="{FF2B5EF4-FFF2-40B4-BE49-F238E27FC236}">
                <a16:creationId xmlns:a16="http://schemas.microsoft.com/office/drawing/2014/main" id="{8159D6AE-5DF4-5280-937B-90360540DD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913" y="4330033"/>
            <a:ext cx="2700338" cy="1762792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E2974787-3CCA-CE86-C430-7B5BCA868E77}"/>
              </a:ext>
            </a:extLst>
          </p:cNvPr>
          <p:cNvGrpSpPr/>
          <p:nvPr/>
        </p:nvGrpSpPr>
        <p:grpSpPr>
          <a:xfrm>
            <a:off x="4444397" y="1055619"/>
            <a:ext cx="1608094" cy="1489672"/>
            <a:chOff x="5663875" y="1203777"/>
            <a:chExt cx="1608094" cy="1489672"/>
          </a:xfrm>
        </p:grpSpPr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16EE55E7-D9BD-2C55-97F2-FDFAC8F4D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383" y="1203777"/>
              <a:ext cx="914402" cy="914402"/>
            </a:xfrm>
            <a:prstGeom prst="rect">
              <a:avLst/>
            </a:prstGeom>
          </p:spPr>
        </p:pic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0ACD0175-7877-941C-F89C-8B9957089CF4}"/>
                </a:ext>
              </a:extLst>
            </p:cNvPr>
            <p:cNvSpPr/>
            <p:nvPr/>
          </p:nvSpPr>
          <p:spPr>
            <a:xfrm>
              <a:off x="5663875" y="2118179"/>
              <a:ext cx="1608094" cy="5752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Uniwersytecka </a:t>
              </a:r>
            </a:p>
            <a:p>
              <a:pPr algn="ctr"/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Klinika Stomatologiczna</a:t>
              </a:r>
            </a:p>
          </p:txBody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97F42D4C-7121-DB2B-5D4B-191A2328175B}"/>
              </a:ext>
            </a:extLst>
          </p:cNvPr>
          <p:cNvGrpSpPr/>
          <p:nvPr/>
        </p:nvGrpSpPr>
        <p:grpSpPr>
          <a:xfrm>
            <a:off x="2357549" y="1073129"/>
            <a:ext cx="1608093" cy="1515061"/>
            <a:chOff x="3934674" y="1221287"/>
            <a:chExt cx="1608093" cy="1515061"/>
          </a:xfrm>
        </p:grpSpPr>
        <p:pic>
          <p:nvPicPr>
            <p:cNvPr id="27" name="Obraz 26">
              <a:extLst>
                <a:ext uri="{FF2B5EF4-FFF2-40B4-BE49-F238E27FC236}">
                  <a16:creationId xmlns:a16="http://schemas.microsoft.com/office/drawing/2014/main" id="{8706C503-3719-4611-B58F-D5B446F0E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7803" y="1221287"/>
              <a:ext cx="741834" cy="908878"/>
            </a:xfrm>
            <a:prstGeom prst="rect">
              <a:avLst/>
            </a:prstGeom>
          </p:spPr>
        </p:pic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827EDE36-B6F6-6ACB-B85D-0170AF273E73}"/>
                </a:ext>
              </a:extLst>
            </p:cNvPr>
            <p:cNvSpPr/>
            <p:nvPr/>
          </p:nvSpPr>
          <p:spPr>
            <a:xfrm>
              <a:off x="3934674" y="2161078"/>
              <a:ext cx="1608093" cy="5752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200" dirty="0">
                <a:solidFill>
                  <a:srgbClr val="022F5D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algn="ctr"/>
              <a:endParaRPr lang="pl-PL" sz="1200" dirty="0">
                <a:solidFill>
                  <a:srgbClr val="022F5D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algn="ctr"/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Uniwersytecki </a:t>
              </a:r>
            </a:p>
            <a:p>
              <a:pPr algn="ctr"/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Szpital Dziecięcy</a:t>
              </a:r>
            </a:p>
            <a:p>
              <a:pPr algn="ctr"/>
              <a:endParaRPr lang="pl-PL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algn="ctr"/>
              <a:endParaRPr lang="pl-PL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9" name="Prostokąt 28">
            <a:extLst>
              <a:ext uri="{FF2B5EF4-FFF2-40B4-BE49-F238E27FC236}">
                <a16:creationId xmlns:a16="http://schemas.microsoft.com/office/drawing/2014/main" id="{20A6011B-7B59-5EC9-57A5-A362E0B1047B}"/>
              </a:ext>
            </a:extLst>
          </p:cNvPr>
          <p:cNvSpPr/>
          <p:nvPr/>
        </p:nvSpPr>
        <p:spPr>
          <a:xfrm>
            <a:off x="5950893" y="1775749"/>
            <a:ext cx="2558738" cy="575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br>
              <a:rPr lang="pl-PL" sz="1100" dirty="0">
                <a:solidFill>
                  <a:srgbClr val="00519E"/>
                </a:solidFill>
                <a:latin typeface="Ubuntu" panose="020B0504030602030204" pitchFamily="34" charset="0"/>
              </a:rPr>
            </a:br>
            <a:endParaRPr lang="pl-PL" sz="1100" dirty="0">
              <a:solidFill>
                <a:srgbClr val="00519E"/>
              </a:solidFill>
              <a:latin typeface="Ubuntu" panose="020B0504030602030204" pitchFamily="34" charset="0"/>
            </a:endParaRPr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54166A62-0A9C-6BE1-D895-C73CA449F5D5}"/>
              </a:ext>
            </a:extLst>
          </p:cNvPr>
          <p:cNvGrpSpPr/>
          <p:nvPr/>
        </p:nvGrpSpPr>
        <p:grpSpPr>
          <a:xfrm>
            <a:off x="6631588" y="1056116"/>
            <a:ext cx="2073004" cy="1437778"/>
            <a:chOff x="6340983" y="913241"/>
            <a:chExt cx="2073004" cy="1437778"/>
          </a:xfrm>
        </p:grpSpPr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9FF3AE7F-C2EE-007E-39A8-E2FF0E017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"/>
            <a:stretch/>
          </p:blipFill>
          <p:spPr>
            <a:xfrm>
              <a:off x="6910688" y="913241"/>
              <a:ext cx="933594" cy="862508"/>
            </a:xfrm>
            <a:prstGeom prst="rect">
              <a:avLst/>
            </a:prstGeom>
          </p:spPr>
        </p:pic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DC43167B-B03F-F174-BA6E-7BE1554B840F}"/>
                </a:ext>
              </a:extLst>
            </p:cNvPr>
            <p:cNvSpPr txBox="1"/>
            <p:nvPr/>
          </p:nvSpPr>
          <p:spPr>
            <a:xfrm>
              <a:off x="6340983" y="1920132"/>
              <a:ext cx="20730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Uniwersytecki Szpital</a:t>
              </a:r>
            </a:p>
            <a:p>
              <a:pPr algn="ctr"/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Ortopedyczno-Rehabilitacyjne</a:t>
              </a:r>
              <a:endParaRPr lang="pl-PL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33" name="Obraz 32" descr="Obraz zawierający wewnątrz, podłoże, sufit&#10;&#10;Opis wygenerowany automatycznie">
            <a:extLst>
              <a:ext uri="{FF2B5EF4-FFF2-40B4-BE49-F238E27FC236}">
                <a16:creationId xmlns:a16="http://schemas.microsoft.com/office/drawing/2014/main" id="{88C176A3-318C-ADDF-F576-5D788952D6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2"/>
          <a:stretch/>
        </p:blipFill>
        <p:spPr>
          <a:xfrm>
            <a:off x="549938" y="4330033"/>
            <a:ext cx="2690150" cy="1762792"/>
          </a:xfrm>
          <a:prstGeom prst="rect">
            <a:avLst/>
          </a:prstGeom>
        </p:spPr>
      </p:pic>
      <p:grpSp>
        <p:nvGrpSpPr>
          <p:cNvPr id="34" name="Grupa 33">
            <a:extLst>
              <a:ext uri="{FF2B5EF4-FFF2-40B4-BE49-F238E27FC236}">
                <a16:creationId xmlns:a16="http://schemas.microsoft.com/office/drawing/2014/main" id="{D2C58403-BBA5-D062-D974-3BCE80F097A3}"/>
              </a:ext>
            </a:extLst>
          </p:cNvPr>
          <p:cNvGrpSpPr/>
          <p:nvPr/>
        </p:nvGrpSpPr>
        <p:grpSpPr>
          <a:xfrm>
            <a:off x="482600" y="1055619"/>
            <a:ext cx="1046685" cy="1489672"/>
            <a:chOff x="482600" y="1055619"/>
            <a:chExt cx="1046685" cy="1489672"/>
          </a:xfrm>
        </p:grpSpPr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4DF28E41-7234-BAB8-E89D-818D4F108166}"/>
                </a:ext>
              </a:extLst>
            </p:cNvPr>
            <p:cNvSpPr/>
            <p:nvPr/>
          </p:nvSpPr>
          <p:spPr>
            <a:xfrm>
              <a:off x="482600" y="2047700"/>
              <a:ext cx="1046685" cy="4975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l-PL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algn="ctr"/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Szpital Uniwersytecki</a:t>
              </a:r>
            </a:p>
            <a:p>
              <a:pPr algn="ctr"/>
              <a:endParaRPr lang="pl-PL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36" name="Obraz 35" descr="Obraz zawierający tekst, Czcionka, logo, Grafika&#10;&#10;Opis wygenerowany automatycznie">
              <a:extLst>
                <a:ext uri="{FF2B5EF4-FFF2-40B4-BE49-F238E27FC236}">
                  <a16:creationId xmlns:a16="http://schemas.microsoft.com/office/drawing/2014/main" id="{034D7D89-C5AD-30A2-C429-38D931732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1" r="38262" b="32025"/>
            <a:stretch/>
          </p:blipFill>
          <p:spPr>
            <a:xfrm>
              <a:off x="733425" y="1055619"/>
              <a:ext cx="567791" cy="910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065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3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niebo, trawa, budynek&#10;&#10;Opis wygenerowany automatycznie">
            <a:extLst>
              <a:ext uri="{FF2B5EF4-FFF2-40B4-BE49-F238E27FC236}">
                <a16:creationId xmlns:a16="http://schemas.microsoft.com/office/drawing/2014/main" id="{32FDE138-FC67-767A-64C2-B725AB260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r="14145"/>
          <a:stretch/>
        </p:blipFill>
        <p:spPr>
          <a:xfrm>
            <a:off x="0" y="-504"/>
            <a:ext cx="9144000" cy="6858504"/>
          </a:xfrm>
          <a:prstGeom prst="rect">
            <a:avLst/>
          </a:prstGeom>
        </p:spPr>
      </p:pic>
      <p:sp>
        <p:nvSpPr>
          <p:cNvPr id="59" name="Tytuł 1">
            <a:extLst>
              <a:ext uri="{FF2B5EF4-FFF2-40B4-BE49-F238E27FC236}">
                <a16:creationId xmlns:a16="http://schemas.microsoft.com/office/drawing/2014/main" id="{1FD73317-044A-43D7-A309-6B593D049442}"/>
              </a:ext>
            </a:extLst>
          </p:cNvPr>
          <p:cNvSpPr txBox="1">
            <a:spLocks/>
          </p:cNvSpPr>
          <p:nvPr/>
        </p:nvSpPr>
        <p:spPr>
          <a:xfrm>
            <a:off x="539748" y="345531"/>
            <a:ext cx="8064501" cy="417187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Kampus medyczny</a:t>
            </a:r>
          </a:p>
        </p:txBody>
      </p: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10CC45F7-A92D-4BB6-9F57-336C02AC5910}"/>
              </a:ext>
            </a:extLst>
          </p:cNvPr>
          <p:cNvCxnSpPr>
            <a:cxnSpLocks/>
          </p:cNvCxnSpPr>
          <p:nvPr/>
        </p:nvCxnSpPr>
        <p:spPr>
          <a:xfrm>
            <a:off x="539749" y="800100"/>
            <a:ext cx="80645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321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9C5E12A6-4759-C124-132C-2311169B3A71}"/>
              </a:ext>
            </a:extLst>
          </p:cNvPr>
          <p:cNvSpPr/>
          <p:nvPr/>
        </p:nvSpPr>
        <p:spPr>
          <a:xfrm>
            <a:off x="2042062" y="999000"/>
            <a:ext cx="1025431" cy="1070943"/>
          </a:xfrm>
          <a:prstGeom prst="rect">
            <a:avLst/>
          </a:prstGeom>
        </p:spPr>
        <p:txBody>
          <a:bodyPr wrap="square" lIns="0" rtlCol="0" anchor="ctr">
            <a:spAutoFit/>
          </a:bodyPr>
          <a:lstStyle/>
          <a:p>
            <a:pPr algn="l"/>
            <a:endParaRPr lang="pl-PL" sz="2400" dirty="0">
              <a:solidFill>
                <a:schemeClr val="tx2"/>
              </a:solidFill>
              <a:latin typeface="Ubuntu Light" panose="020B0304030602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40820C9E-1AB8-BBD1-25C7-4FFFAEB54A10}"/>
              </a:ext>
            </a:extLst>
          </p:cNvPr>
          <p:cNvCxnSpPr>
            <a:cxnSpLocks/>
          </p:cNvCxnSpPr>
          <p:nvPr/>
        </p:nvCxnSpPr>
        <p:spPr>
          <a:xfrm>
            <a:off x="539749" y="800100"/>
            <a:ext cx="806450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rostokąt 1">
            <a:extLst>
              <a:ext uri="{FF2B5EF4-FFF2-40B4-BE49-F238E27FC236}">
                <a16:creationId xmlns:a16="http://schemas.microsoft.com/office/drawing/2014/main" id="{F8B65952-B681-5257-5766-F366281588FE}"/>
              </a:ext>
            </a:extLst>
          </p:cNvPr>
          <p:cNvSpPr/>
          <p:nvPr/>
        </p:nvSpPr>
        <p:spPr>
          <a:xfrm>
            <a:off x="-2906" y="0"/>
            <a:ext cx="9146906" cy="6909381"/>
          </a:xfrm>
          <a:prstGeom prst="rect">
            <a:avLst/>
          </a:prstGeom>
          <a:solidFill>
            <a:srgbClr val="A6192E"/>
          </a:solidFill>
        </p:spPr>
        <p:txBody>
          <a:bodyPr wrap="square" lIns="0" rtlCol="0" anchor="ctr">
            <a:spAutoFit/>
          </a:bodyPr>
          <a:lstStyle/>
          <a:p>
            <a:pPr algn="l"/>
            <a:endParaRPr lang="pl-PL" sz="2400" dirty="0">
              <a:solidFill>
                <a:schemeClr val="tx2"/>
              </a:solidFill>
              <a:latin typeface="Ubuntu Light" panose="020B0304030602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B0F64BB9-E083-3714-826F-EE17313F3348}"/>
              </a:ext>
            </a:extLst>
          </p:cNvPr>
          <p:cNvGrpSpPr/>
          <p:nvPr/>
        </p:nvGrpSpPr>
        <p:grpSpPr>
          <a:xfrm>
            <a:off x="3238479" y="4001599"/>
            <a:ext cx="5905521" cy="2907782"/>
            <a:chOff x="3304571" y="1087388"/>
            <a:chExt cx="5905521" cy="2907782"/>
          </a:xfrm>
        </p:grpSpPr>
        <p:pic>
          <p:nvPicPr>
            <p:cNvPr id="9" name="Picture 2" descr="I:\EWA\EWA_ARCHIWUM\ARCHIWUM FOTO_uporzadkowac\FOTO\NSSU\NOWA SIEDZIBA SU_fot. Warbud\NSSU_fot. archiwum Warbudu\DJI_0135.JPG">
              <a:extLst>
                <a:ext uri="{FF2B5EF4-FFF2-40B4-BE49-F238E27FC236}">
                  <a16:creationId xmlns:a16="http://schemas.microsoft.com/office/drawing/2014/main" id="{C7C96C65-1D1B-06E2-9C85-C41CF51001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198"/>
            <a:stretch/>
          </p:blipFill>
          <p:spPr bwMode="auto">
            <a:xfrm>
              <a:off x="3304571" y="1226738"/>
              <a:ext cx="5904485" cy="276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pole tekstowe 9">
              <a:extLst>
                <a:ext uri="{FF2B5EF4-FFF2-40B4-BE49-F238E27FC236}">
                  <a16:creationId xmlns:a16="http://schemas.microsoft.com/office/drawing/2014/main" id="{9E28C1AB-EEC8-6E91-360D-C5D22D6B29DF}"/>
                </a:ext>
              </a:extLst>
            </p:cNvPr>
            <p:cNvSpPr txBox="1"/>
            <p:nvPr/>
          </p:nvSpPr>
          <p:spPr>
            <a:xfrm>
              <a:off x="3306180" y="1087388"/>
              <a:ext cx="5903912" cy="556664"/>
            </a:xfrm>
            <a:prstGeom prst="rect">
              <a:avLst/>
            </a:prstGeom>
            <a:solidFill>
              <a:srgbClr val="A6192E"/>
            </a:solidFill>
          </p:spPr>
          <p:txBody>
            <a:bodyPr wrap="square" tIns="108000" bIns="108000" rtlCol="0">
              <a:spAutoFit/>
            </a:bodyPr>
            <a:lstStyle/>
            <a:p>
              <a:r>
                <a:rPr lang="pl-PL" sz="1050" dirty="0">
                  <a:solidFill>
                    <a:schemeClr val="bg1"/>
                  </a:solidFill>
                </a:rPr>
                <a:t>Szpital Uniwersytecki </a:t>
              </a:r>
              <a:r>
                <a:rPr lang="en-US" sz="1050" dirty="0">
                  <a:solidFill>
                    <a:schemeClr val="bg1"/>
                  </a:solidFill>
                </a:rPr>
                <a:t>–</a:t>
              </a:r>
              <a:r>
                <a:rPr lang="pl-PL" sz="1050" dirty="0">
                  <a:solidFill>
                    <a:schemeClr val="bg1"/>
                  </a:solidFill>
                </a:rPr>
                <a:t> najnowocześniejszy szpital w Polsce, wiodący ośrodek, który łączy doświadczenie i tradycję z najnowszymi trendami w medycynie</a:t>
              </a: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id="{444538C5-8502-C7AF-59C3-A4534C2733ED}"/>
              </a:ext>
            </a:extLst>
          </p:cNvPr>
          <p:cNvGrpSpPr/>
          <p:nvPr/>
        </p:nvGrpSpPr>
        <p:grpSpPr>
          <a:xfrm>
            <a:off x="3240088" y="1089026"/>
            <a:ext cx="5902303" cy="2912573"/>
            <a:chOff x="3261246" y="4033688"/>
            <a:chExt cx="5902303" cy="2912573"/>
          </a:xfrm>
        </p:grpSpPr>
        <p:pic>
          <p:nvPicPr>
            <p:cNvPr id="22" name="Obraz 21" descr="&#10;jObraz zawierający przyroda, brzeg">
              <a:extLst>
                <a:ext uri="{FF2B5EF4-FFF2-40B4-BE49-F238E27FC236}">
                  <a16:creationId xmlns:a16="http://schemas.microsoft.com/office/drawing/2014/main" id="{0A22CEA5-17CF-1921-F84B-4E26E663C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1246" y="4033688"/>
              <a:ext cx="5902303" cy="2777787"/>
            </a:xfrm>
            <a:prstGeom prst="rect">
              <a:avLst/>
            </a:prstGeom>
          </p:spPr>
        </p:pic>
        <p:sp>
          <p:nvSpPr>
            <p:cNvPr id="23" name="pole tekstowe 22">
              <a:extLst>
                <a:ext uri="{FF2B5EF4-FFF2-40B4-BE49-F238E27FC236}">
                  <a16:creationId xmlns:a16="http://schemas.microsoft.com/office/drawing/2014/main" id="{2D4C1E19-C81A-4CED-3F5D-4F03E3B71A77}"/>
                </a:ext>
              </a:extLst>
            </p:cNvPr>
            <p:cNvSpPr txBox="1"/>
            <p:nvPr/>
          </p:nvSpPr>
          <p:spPr>
            <a:xfrm>
              <a:off x="3261246" y="6558875"/>
              <a:ext cx="5902303" cy="387386"/>
            </a:xfrm>
            <a:prstGeom prst="rect">
              <a:avLst/>
            </a:prstGeom>
            <a:solidFill>
              <a:srgbClr val="18345B"/>
            </a:solidFill>
          </p:spPr>
          <p:txBody>
            <a:bodyPr wrap="square" tIns="108000" bIns="108000" rtlCol="0">
              <a:spAutoFit/>
            </a:bodyPr>
            <a:lstStyle/>
            <a:p>
              <a:r>
                <a:rPr lang="pl-PL" sz="1050" dirty="0">
                  <a:solidFill>
                    <a:schemeClr val="bg1"/>
                  </a:solidFill>
                </a:rPr>
                <a:t>Uniwersytecki Szpital Dziecięcy – największy szpital pediatryczny w Małopolsce</a:t>
              </a:r>
              <a:endParaRPr lang="pl-PL" sz="105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7C185469-D925-F7E1-4E92-774751544194}"/>
              </a:ext>
            </a:extLst>
          </p:cNvPr>
          <p:cNvGrpSpPr/>
          <p:nvPr/>
        </p:nvGrpSpPr>
        <p:grpSpPr>
          <a:xfrm>
            <a:off x="-4980" y="1089025"/>
            <a:ext cx="3250883" cy="2043092"/>
            <a:chOff x="219337" y="955344"/>
            <a:chExt cx="3250883" cy="2043092"/>
          </a:xfrm>
        </p:grpSpPr>
        <p:pic>
          <p:nvPicPr>
            <p:cNvPr id="28" name="Obraz 27">
              <a:extLst>
                <a:ext uri="{FF2B5EF4-FFF2-40B4-BE49-F238E27FC236}">
                  <a16:creationId xmlns:a16="http://schemas.microsoft.com/office/drawing/2014/main" id="{45FB0BF6-DAEA-C360-800A-B1F6B3C13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68"/>
            <a:stretch/>
          </p:blipFill>
          <p:spPr>
            <a:xfrm>
              <a:off x="225926" y="955344"/>
              <a:ext cx="3238479" cy="1554276"/>
            </a:xfrm>
            <a:prstGeom prst="rect">
              <a:avLst/>
            </a:prstGeom>
          </p:spPr>
        </p:pic>
        <p:sp>
          <p:nvSpPr>
            <p:cNvPr id="30" name="pole tekstowe 29">
              <a:extLst>
                <a:ext uri="{FF2B5EF4-FFF2-40B4-BE49-F238E27FC236}">
                  <a16:creationId xmlns:a16="http://schemas.microsoft.com/office/drawing/2014/main" id="{3A7274F7-31CC-BBB1-3425-DBEE1C1D7212}"/>
                </a:ext>
              </a:extLst>
            </p:cNvPr>
            <p:cNvSpPr txBox="1"/>
            <p:nvPr/>
          </p:nvSpPr>
          <p:spPr>
            <a:xfrm>
              <a:off x="219337" y="2272495"/>
              <a:ext cx="3250883" cy="725941"/>
            </a:xfrm>
            <a:prstGeom prst="rect">
              <a:avLst/>
            </a:prstGeom>
            <a:solidFill>
              <a:srgbClr val="A6192E"/>
            </a:solidFill>
          </p:spPr>
          <p:txBody>
            <a:bodyPr wrap="square" tIns="108000" bIns="108000" rtlCol="0">
              <a:spAutoFit/>
            </a:bodyPr>
            <a:lstStyle/>
            <a:p>
              <a:r>
                <a:rPr lang="pl-PL" sz="1050" dirty="0">
                  <a:solidFill>
                    <a:schemeClr val="bg1"/>
                  </a:solidFill>
                </a:rPr>
                <a:t>Centrum Innowacyjnej Edukacji Medycznej – </a:t>
              </a:r>
              <a:r>
                <a:rPr lang="pl-PL" sz="1050" dirty="0">
                  <a:solidFill>
                    <a:schemeClr val="bg1"/>
                  </a:solidFill>
                  <a:ea typeface="Lato" pitchFamily="34" charset="0"/>
                  <a:cs typeface="Arial" pitchFamily="34" charset="0"/>
                </a:rPr>
                <a:t>baza dydaktyczna dla studentów medycyny, stomatologii, pielęgniarstwa i położnictwa</a:t>
              </a:r>
              <a:endParaRPr lang="en-US" sz="1050" dirty="0">
                <a:solidFill>
                  <a:schemeClr val="bg1"/>
                </a:solidFill>
                <a:ea typeface="Lato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F8C66689-9957-DED0-2FB5-722AEEA62713}"/>
              </a:ext>
            </a:extLst>
          </p:cNvPr>
          <p:cNvGrpSpPr/>
          <p:nvPr/>
        </p:nvGrpSpPr>
        <p:grpSpPr>
          <a:xfrm>
            <a:off x="-4515" y="4842885"/>
            <a:ext cx="3248532" cy="2066496"/>
            <a:chOff x="13414" y="4890693"/>
            <a:chExt cx="3258039" cy="2066496"/>
          </a:xfrm>
        </p:grpSpPr>
        <p:pic>
          <p:nvPicPr>
            <p:cNvPr id="33" name="Obraz 32">
              <a:extLst>
                <a:ext uri="{FF2B5EF4-FFF2-40B4-BE49-F238E27FC236}">
                  <a16:creationId xmlns:a16="http://schemas.microsoft.com/office/drawing/2014/main" id="{4685463E-F8F1-0EE0-C562-A034ABA1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29" y="4890693"/>
              <a:ext cx="3253524" cy="1806631"/>
            </a:xfrm>
            <a:prstGeom prst="rect">
              <a:avLst/>
            </a:prstGeom>
          </p:spPr>
        </p:pic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DDEFD6E7-40A9-F2E4-5B1F-FBA79F74254B}"/>
                </a:ext>
              </a:extLst>
            </p:cNvPr>
            <p:cNvSpPr txBox="1"/>
            <p:nvPr/>
          </p:nvSpPr>
          <p:spPr>
            <a:xfrm>
              <a:off x="13414" y="6569803"/>
              <a:ext cx="3258039" cy="387386"/>
            </a:xfrm>
            <a:prstGeom prst="rect">
              <a:avLst/>
            </a:prstGeom>
            <a:solidFill>
              <a:srgbClr val="18345B"/>
            </a:solidFill>
          </p:spPr>
          <p:txBody>
            <a:bodyPr wrap="square" tIns="108000" bIns="108000" rtlCol="0">
              <a:spAutoFit/>
            </a:bodyPr>
            <a:lstStyle/>
            <a:p>
              <a:r>
                <a:rPr lang="pl-PL" sz="1050" dirty="0">
                  <a:solidFill>
                    <a:schemeClr val="bg1"/>
                  </a:solidFill>
                </a:rPr>
                <a:t>Domy studenckie z kompleksem sportowym</a:t>
              </a:r>
            </a:p>
          </p:txBody>
        </p:sp>
      </p:grpSp>
      <p:grpSp>
        <p:nvGrpSpPr>
          <p:cNvPr id="35" name="Grupa 34">
            <a:extLst>
              <a:ext uri="{FF2B5EF4-FFF2-40B4-BE49-F238E27FC236}">
                <a16:creationId xmlns:a16="http://schemas.microsoft.com/office/drawing/2014/main" id="{6199C0C5-5DB9-1784-3EEB-DB3AAFB62535}"/>
              </a:ext>
            </a:extLst>
          </p:cNvPr>
          <p:cNvGrpSpPr/>
          <p:nvPr/>
        </p:nvGrpSpPr>
        <p:grpSpPr>
          <a:xfrm>
            <a:off x="0" y="3139972"/>
            <a:ext cx="3245068" cy="1870564"/>
            <a:chOff x="17929" y="3034552"/>
            <a:chExt cx="3245068" cy="1870564"/>
          </a:xfrm>
        </p:grpSpPr>
        <p:pic>
          <p:nvPicPr>
            <p:cNvPr id="36" name="Obraz 35" descr="Obraz zawierający drzewo&#10;&#10;Opis wygenerowany automatycznie">
              <a:extLst>
                <a:ext uri="{FF2B5EF4-FFF2-40B4-BE49-F238E27FC236}">
                  <a16:creationId xmlns:a16="http://schemas.microsoft.com/office/drawing/2014/main" id="{85514EE1-9A32-5943-63D6-1E2CE34BE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29" y="3034552"/>
              <a:ext cx="3240088" cy="1806631"/>
            </a:xfrm>
            <a:prstGeom prst="rect">
              <a:avLst/>
            </a:prstGeom>
          </p:spPr>
        </p:pic>
        <p:sp>
          <p:nvSpPr>
            <p:cNvPr id="37" name="pole tekstowe 36">
              <a:extLst>
                <a:ext uri="{FF2B5EF4-FFF2-40B4-BE49-F238E27FC236}">
                  <a16:creationId xmlns:a16="http://schemas.microsoft.com/office/drawing/2014/main" id="{02D7F2C4-DCCB-F02D-849A-3CB006EA53A2}"/>
                </a:ext>
              </a:extLst>
            </p:cNvPr>
            <p:cNvSpPr txBox="1"/>
            <p:nvPr/>
          </p:nvSpPr>
          <p:spPr>
            <a:xfrm>
              <a:off x="18966" y="4517730"/>
              <a:ext cx="3244031" cy="387386"/>
            </a:xfrm>
            <a:prstGeom prst="rect">
              <a:avLst/>
            </a:prstGeom>
            <a:solidFill>
              <a:srgbClr val="00519E"/>
            </a:solidFill>
          </p:spPr>
          <p:txBody>
            <a:bodyPr wrap="square" tIns="108000" bIns="108000" rtlCol="0">
              <a:spAutoFit/>
            </a:bodyPr>
            <a:lstStyle/>
            <a:p>
              <a:r>
                <a:rPr lang="pl-PL" sz="105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Wydział Farmaceutyczny</a:t>
              </a:r>
            </a:p>
          </p:txBody>
        </p:sp>
      </p:grp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8A4C99B4-E29C-38DE-F8CE-AC77E4B76717}"/>
              </a:ext>
            </a:extLst>
          </p:cNvPr>
          <p:cNvCxnSpPr>
            <a:cxnSpLocks/>
          </p:cNvCxnSpPr>
          <p:nvPr/>
        </p:nvCxnSpPr>
        <p:spPr>
          <a:xfrm>
            <a:off x="315690" y="799989"/>
            <a:ext cx="80645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ytuł 1">
            <a:extLst>
              <a:ext uri="{FF2B5EF4-FFF2-40B4-BE49-F238E27FC236}">
                <a16:creationId xmlns:a16="http://schemas.microsoft.com/office/drawing/2014/main" id="{444AF9CE-E3F1-E98F-BF47-BF6E401A7B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5691" y="331368"/>
            <a:ext cx="8064500" cy="417512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Kampus medyczny</a:t>
            </a:r>
          </a:p>
        </p:txBody>
      </p:sp>
    </p:spTree>
    <p:extLst>
      <p:ext uri="{BB962C8B-B14F-4D97-AF65-F5344CB8AC3E}">
        <p14:creationId xmlns:p14="http://schemas.microsoft.com/office/powerpoint/2010/main" val="256568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-16567" y="0"/>
            <a:ext cx="9160568" cy="6858000"/>
          </a:xfrm>
          <a:prstGeom prst="rect">
            <a:avLst/>
          </a:prstGeom>
          <a:solidFill>
            <a:srgbClr val="18345B"/>
          </a:solidFill>
        </p:spPr>
        <p:txBody>
          <a:bodyPr wrap="square" lIns="0" rtlCol="0" anchor="ctr">
            <a:spAutoFit/>
          </a:bodyPr>
          <a:lstStyle/>
          <a:p>
            <a:pPr algn="l"/>
            <a:endParaRPr lang="pl-PL" sz="2400" dirty="0">
              <a:solidFill>
                <a:schemeClr val="tx2"/>
              </a:solidFill>
              <a:latin typeface="Ubuntu Light" panose="020B03040306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463877" y="1052470"/>
            <a:ext cx="37893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Laboratoria, moduły badawcze, sale dydaktyczne, zwierzętarnia - kolejnym etapem rozbudowy Kampusu Medycznego Uniwersytetu Jagiellońskiego – Collegium Medicum będzie nowoczesne centrum dydaktyczno-badawcze. </a:t>
            </a:r>
            <a:endParaRPr lang="pl-PL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Obraz 10" descr="Obraz zawierający zewnętrzne, budynek, niebo, wysoki&#10;&#10;Opis wygenerowany automatycznie">
            <a:extLst>
              <a:ext uri="{FF2B5EF4-FFF2-40B4-BE49-F238E27FC236}">
                <a16:creationId xmlns:a16="http://schemas.microsoft.com/office/drawing/2014/main" id="{256A6765-81A1-01EF-E6EA-1EA9D78E47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296" b="7970"/>
          <a:stretch/>
        </p:blipFill>
        <p:spPr>
          <a:xfrm>
            <a:off x="-7353" y="4763755"/>
            <a:ext cx="2077454" cy="2096113"/>
          </a:xfrm>
          <a:prstGeom prst="rect">
            <a:avLst/>
          </a:prstGeom>
        </p:spPr>
      </p:pic>
      <p:pic>
        <p:nvPicPr>
          <p:cNvPr id="12" name="Obraz 11" descr="Obraz zawierający budynek, kamień, krawężnik, dach&#10;&#10;Opis wygenerowany automatycznie">
            <a:extLst>
              <a:ext uri="{FF2B5EF4-FFF2-40B4-BE49-F238E27FC236}">
                <a16:creationId xmlns:a16="http://schemas.microsoft.com/office/drawing/2014/main" id="{235C01D1-C9FC-3F3E-2B17-664FEC802D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43" t="12646" r="4761"/>
          <a:stretch/>
        </p:blipFill>
        <p:spPr>
          <a:xfrm>
            <a:off x="2063973" y="2657473"/>
            <a:ext cx="2069784" cy="2103697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BBD6028-6CAE-5C0C-5031-94429D60087E}"/>
              </a:ext>
            </a:extLst>
          </p:cNvPr>
          <p:cNvSpPr txBox="1"/>
          <p:nvPr/>
        </p:nvSpPr>
        <p:spPr>
          <a:xfrm>
            <a:off x="4253241" y="1054752"/>
            <a:ext cx="42481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l-PL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Takie zaplecze pozwoli na kompleksowe wykorzystanie potencjału naukowego trzech wydziałów UJ CM. Realizowane tu będą badania medyczne w różnych obszarach: od badań podstawowych przez optymalizację leczenia do rozwiązywania problemów z zakresu zdrowia publicznego.</a:t>
            </a:r>
            <a:endParaRPr lang="pl-PL" sz="1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63A8C1C3-8BCD-DF4F-E1A2-6A6E298C5F84}"/>
              </a:ext>
            </a:extLst>
          </p:cNvPr>
          <p:cNvCxnSpPr>
            <a:cxnSpLocks/>
          </p:cNvCxnSpPr>
          <p:nvPr/>
        </p:nvCxnSpPr>
        <p:spPr>
          <a:xfrm>
            <a:off x="539749" y="800100"/>
            <a:ext cx="806450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ytuł 1">
            <a:extLst>
              <a:ext uri="{FF2B5EF4-FFF2-40B4-BE49-F238E27FC236}">
                <a16:creationId xmlns:a16="http://schemas.microsoft.com/office/drawing/2014/main" id="{EAB85552-9CEF-6228-004C-5D80B245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18" y="345531"/>
            <a:ext cx="8064500" cy="417187"/>
          </a:xfrm>
        </p:spPr>
        <p:txBody>
          <a:bodyPr>
            <a:normAutofit fontScale="90000"/>
          </a:bodyPr>
          <a:lstStyle/>
          <a:p>
            <a:r>
              <a:rPr lang="pl-PL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Przyszłość – centrum dydaktyczno-badawcze</a:t>
            </a:r>
            <a:endParaRPr lang="pl-PL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6" name="Obraz 15" descr="Obraz zawierający architektura, niebo, Nieruchomość, na wolnym powietrzu&#10;&#10;Opis wygenerowany automatycznie">
            <a:extLst>
              <a:ext uri="{FF2B5EF4-FFF2-40B4-BE49-F238E27FC236}">
                <a16:creationId xmlns:a16="http://schemas.microsoft.com/office/drawing/2014/main" id="{B5145E38-CF92-A476-A6C4-A027670A7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88" y="2657473"/>
            <a:ext cx="5017912" cy="4237347"/>
          </a:xfrm>
          <a:prstGeom prst="rect">
            <a:avLst/>
          </a:prstGeom>
        </p:spPr>
      </p:pic>
      <p:pic>
        <p:nvPicPr>
          <p:cNvPr id="21" name="Obraz 20" descr="Obraz zawierający sufit, w pomieszczeniu, Podłoga, poczekalnia&#10;&#10;Opis wygenerowany automatycznie">
            <a:extLst>
              <a:ext uri="{FF2B5EF4-FFF2-40B4-BE49-F238E27FC236}">
                <a16:creationId xmlns:a16="http://schemas.microsoft.com/office/drawing/2014/main" id="{5925ECCF-BD84-8D84-C294-3F66C4537A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/>
          <a:stretch/>
        </p:blipFill>
        <p:spPr>
          <a:xfrm>
            <a:off x="2063973" y="4753944"/>
            <a:ext cx="2062115" cy="2103697"/>
          </a:xfrm>
          <a:prstGeom prst="rect">
            <a:avLst/>
          </a:prstGeom>
        </p:spPr>
      </p:pic>
      <p:pic>
        <p:nvPicPr>
          <p:cNvPr id="25" name="Obraz 24" descr="Obraz zawierający architektura, niebo, na wolnym powietrzu, trawa&#10;&#10;Opis wygenerowany automatycznie">
            <a:extLst>
              <a:ext uri="{FF2B5EF4-FFF2-40B4-BE49-F238E27FC236}">
                <a16:creationId xmlns:a16="http://schemas.microsoft.com/office/drawing/2014/main" id="{182561C0-B846-50F7-F735-41410CB9C0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/>
          <a:stretch/>
        </p:blipFill>
        <p:spPr>
          <a:xfrm>
            <a:off x="-16567" y="2657474"/>
            <a:ext cx="2094337" cy="209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8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budynek, okno, Lampa uliczna&#10;&#10;Opis wygenerowany automatycznie">
            <a:extLst>
              <a:ext uri="{FF2B5EF4-FFF2-40B4-BE49-F238E27FC236}">
                <a16:creationId xmlns:a16="http://schemas.microsoft.com/office/drawing/2014/main" id="{507B66AA-21A7-B86E-9348-11648EFA5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6F394515-9C2A-D00C-4906-80C5A5E4F829}"/>
              </a:ext>
            </a:extLst>
          </p:cNvPr>
          <p:cNvCxnSpPr>
            <a:cxnSpLocks/>
          </p:cNvCxnSpPr>
          <p:nvPr/>
        </p:nvCxnSpPr>
        <p:spPr>
          <a:xfrm>
            <a:off x="539749" y="800100"/>
            <a:ext cx="806450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ytuł 1">
            <a:extLst>
              <a:ext uri="{FF2B5EF4-FFF2-40B4-BE49-F238E27FC236}">
                <a16:creationId xmlns:a16="http://schemas.microsoft.com/office/drawing/2014/main" id="{4D63C457-FF84-2BA8-F601-A962D8831806}"/>
              </a:ext>
            </a:extLst>
          </p:cNvPr>
          <p:cNvSpPr txBox="1">
            <a:spLocks/>
          </p:cNvSpPr>
          <p:nvPr/>
        </p:nvSpPr>
        <p:spPr>
          <a:xfrm>
            <a:off x="553718" y="345531"/>
            <a:ext cx="8064500" cy="41718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Collegium Nowodworskiego</a:t>
            </a:r>
          </a:p>
        </p:txBody>
      </p:sp>
    </p:spTree>
    <p:extLst>
      <p:ext uri="{BB962C8B-B14F-4D97-AF65-F5344CB8AC3E}">
        <p14:creationId xmlns:p14="http://schemas.microsoft.com/office/powerpoint/2010/main" val="778339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729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chmura, niebo, okno&#10;&#10;Opis wygenerowany automatycznie">
            <a:extLst>
              <a:ext uri="{FF2B5EF4-FFF2-40B4-BE49-F238E27FC236}">
                <a16:creationId xmlns:a16="http://schemas.microsoft.com/office/drawing/2014/main" id="{2E1D9B86-EEEE-0720-A064-F3FD9D6F4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b="5550"/>
          <a:stretch/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59" name="Tytuł 1">
            <a:extLst>
              <a:ext uri="{FF2B5EF4-FFF2-40B4-BE49-F238E27FC236}">
                <a16:creationId xmlns:a16="http://schemas.microsoft.com/office/drawing/2014/main" id="{1FD73317-044A-43D7-A309-6B593D049442}"/>
              </a:ext>
            </a:extLst>
          </p:cNvPr>
          <p:cNvSpPr txBox="1">
            <a:spLocks/>
          </p:cNvSpPr>
          <p:nvPr/>
        </p:nvSpPr>
        <p:spPr>
          <a:xfrm>
            <a:off x="539749" y="345531"/>
            <a:ext cx="8064501" cy="417187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Uniwersytet Jagielloński</a:t>
            </a:r>
          </a:p>
        </p:txBody>
      </p: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10CC45F7-A92D-4BB6-9F57-336C02AC5910}"/>
              </a:ext>
            </a:extLst>
          </p:cNvPr>
          <p:cNvCxnSpPr>
            <a:cxnSpLocks/>
          </p:cNvCxnSpPr>
          <p:nvPr/>
        </p:nvCxnSpPr>
        <p:spPr>
          <a:xfrm>
            <a:off x="539749" y="800100"/>
            <a:ext cx="394906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489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5">
            <a:extLst>
              <a:ext uri="{FF2B5EF4-FFF2-40B4-BE49-F238E27FC236}">
                <a16:creationId xmlns:a16="http://schemas.microsoft.com/office/drawing/2014/main" id="{643BF3C1-F342-4341-8587-014CEA441C11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488810" y="2041794"/>
            <a:ext cx="3996000" cy="228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3602B6DF-1550-4163-8873-218F5096D2D1}"/>
              </a:ext>
            </a:extLst>
          </p:cNvPr>
          <p:cNvCxnSpPr>
            <a:cxnSpLocks/>
          </p:cNvCxnSpPr>
          <p:nvPr/>
        </p:nvCxnSpPr>
        <p:spPr>
          <a:xfrm flipV="1">
            <a:off x="2965877" y="1270000"/>
            <a:ext cx="2809448" cy="5213911"/>
          </a:xfrm>
          <a:prstGeom prst="straightConnector1">
            <a:avLst/>
          </a:prstGeom>
          <a:ln w="9525">
            <a:solidFill>
              <a:srgbClr val="022F5D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ytuł 1">
            <a:extLst>
              <a:ext uri="{FF2B5EF4-FFF2-40B4-BE49-F238E27FC236}">
                <a16:creationId xmlns:a16="http://schemas.microsoft.com/office/drawing/2014/main" id="{1FD73317-044A-43D7-A309-6B593D049442}"/>
              </a:ext>
            </a:extLst>
          </p:cNvPr>
          <p:cNvSpPr txBox="1">
            <a:spLocks/>
          </p:cNvSpPr>
          <p:nvPr/>
        </p:nvSpPr>
        <p:spPr>
          <a:xfrm>
            <a:off x="539749" y="345531"/>
            <a:ext cx="8064501" cy="417187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Uniwersytet Jagielloński</a:t>
            </a:r>
          </a:p>
        </p:txBody>
      </p: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10CC45F7-A92D-4BB6-9F57-336C02AC5910}"/>
              </a:ext>
            </a:extLst>
          </p:cNvPr>
          <p:cNvCxnSpPr>
            <a:cxnSpLocks/>
          </p:cNvCxnSpPr>
          <p:nvPr/>
        </p:nvCxnSpPr>
        <p:spPr>
          <a:xfrm>
            <a:off x="539749" y="800100"/>
            <a:ext cx="394906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>
            <a:extLst>
              <a:ext uri="{FF2B5EF4-FFF2-40B4-BE49-F238E27FC236}">
                <a16:creationId xmlns:a16="http://schemas.microsoft.com/office/drawing/2014/main" id="{C3D9E628-72D6-4B5F-A923-96AD5E0CD7C5}"/>
              </a:ext>
            </a:extLst>
          </p:cNvPr>
          <p:cNvSpPr/>
          <p:nvPr/>
        </p:nvSpPr>
        <p:spPr>
          <a:xfrm>
            <a:off x="5486422" y="5276551"/>
            <a:ext cx="355295" cy="945358"/>
          </a:xfrm>
          <a:prstGeom prst="rect">
            <a:avLst/>
          </a:prstGeom>
        </p:spPr>
        <p:txBody>
          <a:bodyPr wrap="square" lIns="0" rtlCol="0" anchor="ctr">
            <a:spAutoFit/>
          </a:bodyPr>
          <a:lstStyle/>
          <a:p>
            <a:pPr algn="l"/>
            <a:endParaRPr lang="pl-PL" sz="2400" dirty="0">
              <a:solidFill>
                <a:schemeClr val="tx2"/>
              </a:solidFill>
              <a:latin typeface="Ubuntu Light" panose="020B03040306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13" descr="D:\--- PREZENTACJA ---\slajdy\1364.emf">
            <a:extLst>
              <a:ext uri="{FF2B5EF4-FFF2-40B4-BE49-F238E27FC236}">
                <a16:creationId xmlns:a16="http://schemas.microsoft.com/office/drawing/2014/main" id="{16F564DF-C017-4B39-8722-2789825D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460" y="5934079"/>
            <a:ext cx="1470894" cy="486226"/>
          </a:xfrm>
          <a:prstGeom prst="rect">
            <a:avLst/>
          </a:prstGeom>
          <a:noFill/>
        </p:spPr>
      </p:pic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A02417A8-CBCD-4A3A-844A-8D48DEBB063F}"/>
              </a:ext>
            </a:extLst>
          </p:cNvPr>
          <p:cNvCxnSpPr>
            <a:cxnSpLocks/>
          </p:cNvCxnSpPr>
          <p:nvPr/>
        </p:nvCxnSpPr>
        <p:spPr>
          <a:xfrm>
            <a:off x="1014038" y="6497447"/>
            <a:ext cx="1950756" cy="0"/>
          </a:xfrm>
          <a:prstGeom prst="line">
            <a:avLst/>
          </a:prstGeom>
          <a:ln w="9525">
            <a:solidFill>
              <a:srgbClr val="022F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9840506-27C4-48F6-A17F-FCF127FD31FE}"/>
              </a:ext>
            </a:extLst>
          </p:cNvPr>
          <p:cNvCxnSpPr>
            <a:cxnSpLocks/>
          </p:cNvCxnSpPr>
          <p:nvPr/>
        </p:nvCxnSpPr>
        <p:spPr>
          <a:xfrm>
            <a:off x="5544642" y="1651643"/>
            <a:ext cx="2999945" cy="0"/>
          </a:xfrm>
          <a:prstGeom prst="line">
            <a:avLst/>
          </a:prstGeom>
          <a:ln w="9525">
            <a:solidFill>
              <a:srgbClr val="022F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upa 65">
            <a:extLst>
              <a:ext uri="{FF2B5EF4-FFF2-40B4-BE49-F238E27FC236}">
                <a16:creationId xmlns:a16="http://schemas.microsoft.com/office/drawing/2014/main" id="{759E297C-C4E9-9406-914E-24F77A862326}"/>
              </a:ext>
            </a:extLst>
          </p:cNvPr>
          <p:cNvGrpSpPr/>
          <p:nvPr/>
        </p:nvGrpSpPr>
        <p:grpSpPr>
          <a:xfrm>
            <a:off x="3657579" y="4891438"/>
            <a:ext cx="4898998" cy="1688070"/>
            <a:chOff x="3657579" y="4891438"/>
            <a:chExt cx="4898998" cy="1688070"/>
          </a:xfrm>
        </p:grpSpPr>
        <p:grpSp>
          <p:nvGrpSpPr>
            <p:cNvPr id="13" name="Grupa 117">
              <a:extLst>
                <a:ext uri="{FF2B5EF4-FFF2-40B4-BE49-F238E27FC236}">
                  <a16:creationId xmlns:a16="http://schemas.microsoft.com/office/drawing/2014/main" id="{9E5A3173-3E98-4AD9-92AD-5FD2F2CFCEA4}"/>
                </a:ext>
              </a:extLst>
            </p:cNvPr>
            <p:cNvGrpSpPr/>
            <p:nvPr/>
          </p:nvGrpSpPr>
          <p:grpSpPr>
            <a:xfrm>
              <a:off x="3657579" y="5221844"/>
              <a:ext cx="1615208" cy="1355458"/>
              <a:chOff x="4160146" y="4838790"/>
              <a:chExt cx="1719133" cy="1459725"/>
            </a:xfrm>
          </p:grpSpPr>
          <p:pic>
            <p:nvPicPr>
              <p:cNvPr id="14" name="Picture 14" descr="D:\--- PREZENTACJA ---\slajdy\01\abs01.png">
                <a:extLst>
                  <a:ext uri="{FF2B5EF4-FFF2-40B4-BE49-F238E27FC236}">
                    <a16:creationId xmlns:a16="http://schemas.microsoft.com/office/drawing/2014/main" id="{7449464A-9CAA-4F19-BF38-39DD42F188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5991" y="4838790"/>
                <a:ext cx="1027113" cy="1027112"/>
              </a:xfrm>
              <a:prstGeom prst="rect">
                <a:avLst/>
              </a:prstGeom>
              <a:noFill/>
            </p:spPr>
          </p:pic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1431E7F6-5CD1-4A20-B570-5FE75977D973}"/>
                  </a:ext>
                </a:extLst>
              </p:cNvPr>
              <p:cNvSpPr txBox="1"/>
              <p:nvPr/>
            </p:nvSpPr>
            <p:spPr>
              <a:xfrm>
                <a:off x="4160146" y="5867627"/>
                <a:ext cx="1719133" cy="430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b="1" dirty="0">
                    <a:solidFill>
                      <a:srgbClr val="00519E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Mikołaj</a:t>
                </a:r>
              </a:p>
              <a:p>
                <a:pPr algn="ctr"/>
                <a:r>
                  <a:rPr lang="pl-PL" sz="1000" b="1" dirty="0">
                    <a:solidFill>
                      <a:srgbClr val="00519E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Kopernik</a:t>
                </a:r>
              </a:p>
            </p:txBody>
          </p:sp>
        </p:grpSp>
        <p:grpSp>
          <p:nvGrpSpPr>
            <p:cNvPr id="16" name="Grupa 118">
              <a:extLst>
                <a:ext uri="{FF2B5EF4-FFF2-40B4-BE49-F238E27FC236}">
                  <a16:creationId xmlns:a16="http://schemas.microsoft.com/office/drawing/2014/main" id="{C11B629E-AE7A-4D99-AAAC-9D42CED6989C}"/>
                </a:ext>
              </a:extLst>
            </p:cNvPr>
            <p:cNvGrpSpPr/>
            <p:nvPr/>
          </p:nvGrpSpPr>
          <p:grpSpPr>
            <a:xfrm>
              <a:off x="5402889" y="5218147"/>
              <a:ext cx="965022" cy="1361361"/>
              <a:chOff x="6075504" y="4838790"/>
              <a:chExt cx="1027113" cy="1466082"/>
            </a:xfrm>
          </p:grpSpPr>
          <p:pic>
            <p:nvPicPr>
              <p:cNvPr id="17" name="Picture 15" descr="D:\--- PREZENTACJA ---\slajdy\01\abs02.png">
                <a:extLst>
                  <a:ext uri="{FF2B5EF4-FFF2-40B4-BE49-F238E27FC236}">
                    <a16:creationId xmlns:a16="http://schemas.microsoft.com/office/drawing/2014/main" id="{8DA361D6-3350-478B-A78F-12BFFF179A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5504" y="4838790"/>
                <a:ext cx="1027113" cy="1027114"/>
              </a:xfrm>
              <a:prstGeom prst="rect">
                <a:avLst/>
              </a:prstGeom>
              <a:noFill/>
            </p:spPr>
          </p:pic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7C91A783-396E-4108-81A9-5A45E51FE781}"/>
                  </a:ext>
                </a:extLst>
              </p:cNvPr>
              <p:cNvSpPr txBox="1"/>
              <p:nvPr/>
            </p:nvSpPr>
            <p:spPr>
              <a:xfrm>
                <a:off x="6098475" y="5873984"/>
                <a:ext cx="955782" cy="430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sz="1000" b="1" dirty="0">
                    <a:solidFill>
                      <a:srgbClr val="00519E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Papież</a:t>
                </a:r>
              </a:p>
              <a:p>
                <a:pPr algn="ctr"/>
                <a:r>
                  <a:rPr lang="pl-PL" sz="1000" b="1" dirty="0">
                    <a:solidFill>
                      <a:srgbClr val="00519E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Jan Paweł II</a:t>
                </a:r>
              </a:p>
            </p:txBody>
          </p:sp>
        </p:grpSp>
        <p:grpSp>
          <p:nvGrpSpPr>
            <p:cNvPr id="19" name="Grupa 120">
              <a:extLst>
                <a:ext uri="{FF2B5EF4-FFF2-40B4-BE49-F238E27FC236}">
                  <a16:creationId xmlns:a16="http://schemas.microsoft.com/office/drawing/2014/main" id="{E5D2CAC9-0381-4D98-BD2A-52456EF1D0CE}"/>
                </a:ext>
              </a:extLst>
            </p:cNvPr>
            <p:cNvGrpSpPr/>
            <p:nvPr/>
          </p:nvGrpSpPr>
          <p:grpSpPr>
            <a:xfrm>
              <a:off x="6579185" y="5234539"/>
              <a:ext cx="1727150" cy="1339619"/>
              <a:chOff x="7467630" y="4838790"/>
              <a:chExt cx="1838277" cy="1442668"/>
            </a:xfrm>
          </p:grpSpPr>
          <p:pic>
            <p:nvPicPr>
              <p:cNvPr id="20" name="Picture 16" descr="D:\--- PREZENTACJA ---\slajdy\01\abs03.png">
                <a:extLst>
                  <a:ext uri="{FF2B5EF4-FFF2-40B4-BE49-F238E27FC236}">
                    <a16:creationId xmlns:a16="http://schemas.microsoft.com/office/drawing/2014/main" id="{35BE575A-E6DE-40F0-8CFA-0A443C38A2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1641" y="4838790"/>
                <a:ext cx="1023938" cy="1027113"/>
              </a:xfrm>
              <a:prstGeom prst="rect">
                <a:avLst/>
              </a:prstGeom>
              <a:noFill/>
            </p:spPr>
          </p:pic>
          <p:sp>
            <p:nvSpPr>
              <p:cNvPr id="21" name="pole tekstowe 20">
                <a:extLst>
                  <a:ext uri="{FF2B5EF4-FFF2-40B4-BE49-F238E27FC236}">
                    <a16:creationId xmlns:a16="http://schemas.microsoft.com/office/drawing/2014/main" id="{6BC89C0E-3E1D-425B-A5C7-5DBDAA741132}"/>
                  </a:ext>
                </a:extLst>
              </p:cNvPr>
              <p:cNvSpPr txBox="1"/>
              <p:nvPr/>
            </p:nvSpPr>
            <p:spPr>
              <a:xfrm>
                <a:off x="7467630" y="5850570"/>
                <a:ext cx="1838277" cy="430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000" b="1" dirty="0">
                    <a:solidFill>
                      <a:srgbClr val="00519E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Wisława </a:t>
                </a:r>
              </a:p>
              <a:p>
                <a:pPr algn="ctr"/>
                <a:r>
                  <a:rPr lang="pl-PL" sz="1000" b="1" dirty="0">
                    <a:solidFill>
                      <a:srgbClr val="00519E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Szymborska</a:t>
                </a:r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2AF1CAE8-6344-4CF5-B86F-A601D615F2B3}"/>
                </a:ext>
              </a:extLst>
            </p:cNvPr>
            <p:cNvGrpSpPr/>
            <p:nvPr/>
          </p:nvGrpSpPr>
          <p:grpSpPr>
            <a:xfrm>
              <a:off x="3657600" y="4891438"/>
              <a:ext cx="4898977" cy="404783"/>
              <a:chOff x="3542253" y="4625246"/>
              <a:chExt cx="5214185" cy="435921"/>
            </a:xfrm>
          </p:grpSpPr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5C892226-BA02-454E-9D7E-3FB4B715B31C}"/>
                  </a:ext>
                </a:extLst>
              </p:cNvPr>
              <p:cNvSpPr txBox="1"/>
              <p:nvPr/>
            </p:nvSpPr>
            <p:spPr>
              <a:xfrm>
                <a:off x="3697382" y="4625246"/>
                <a:ext cx="2718917" cy="298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200" dirty="0">
                    <a:solidFill>
                      <a:srgbClr val="00519E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wybitni absolwenci: </a:t>
                </a:r>
              </a:p>
            </p:txBody>
          </p:sp>
          <p:grpSp>
            <p:nvGrpSpPr>
              <p:cNvPr id="24" name="Grupa 23">
                <a:extLst>
                  <a:ext uri="{FF2B5EF4-FFF2-40B4-BE49-F238E27FC236}">
                    <a16:creationId xmlns:a16="http://schemas.microsoft.com/office/drawing/2014/main" id="{DD2B878C-5784-45F3-9F83-F27C498867F7}"/>
                  </a:ext>
                </a:extLst>
              </p:cNvPr>
              <p:cNvGrpSpPr/>
              <p:nvPr/>
            </p:nvGrpSpPr>
            <p:grpSpPr>
              <a:xfrm>
                <a:off x="3542253" y="4716679"/>
                <a:ext cx="5214185" cy="344488"/>
                <a:chOff x="3604245" y="4581330"/>
                <a:chExt cx="5214185" cy="344488"/>
              </a:xfrm>
            </p:grpSpPr>
            <p:cxnSp>
              <p:nvCxnSpPr>
                <p:cNvPr id="25" name="Łącznik prosty 24">
                  <a:extLst>
                    <a:ext uri="{FF2B5EF4-FFF2-40B4-BE49-F238E27FC236}">
                      <a16:creationId xmlns:a16="http://schemas.microsoft.com/office/drawing/2014/main" id="{1760548E-08FF-41A8-B287-691C759EC1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04245" y="4775864"/>
                  <a:ext cx="5053315" cy="12340"/>
                </a:xfrm>
                <a:prstGeom prst="line">
                  <a:avLst/>
                </a:prstGeom>
                <a:ln w="9525">
                  <a:solidFill>
                    <a:srgbClr val="022F5D"/>
                  </a:solidFill>
                  <a:prstDash val="sysDash"/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" name="Picture 22" descr="D:\--- PREZENTACJA ---\slajdy\01\06.emf">
                  <a:extLst>
                    <a:ext uri="{FF2B5EF4-FFF2-40B4-BE49-F238E27FC236}">
                      <a16:creationId xmlns:a16="http://schemas.microsoft.com/office/drawing/2014/main" id="{6AC00752-6700-4CE5-80A0-E0B0521CEF6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8473942" y="4581330"/>
                  <a:ext cx="344488" cy="344488"/>
                </a:xfrm>
                <a:prstGeom prst="rect">
                  <a:avLst/>
                </a:prstGeom>
                <a:noFill/>
              </p:spPr>
            </p:pic>
          </p:grpSp>
        </p:grpSp>
      </p:grpSp>
      <p:grpSp>
        <p:nvGrpSpPr>
          <p:cNvPr id="32" name="Grupa 31">
            <a:extLst>
              <a:ext uri="{FF2B5EF4-FFF2-40B4-BE49-F238E27FC236}">
                <a16:creationId xmlns:a16="http://schemas.microsoft.com/office/drawing/2014/main" id="{5EB9B48A-E619-4042-8814-DB12D50E5DE5}"/>
              </a:ext>
            </a:extLst>
          </p:cNvPr>
          <p:cNvGrpSpPr/>
          <p:nvPr/>
        </p:nvGrpSpPr>
        <p:grpSpPr>
          <a:xfrm>
            <a:off x="810411" y="4792069"/>
            <a:ext cx="2965555" cy="612536"/>
            <a:chOff x="2090351" y="4625931"/>
            <a:chExt cx="3156363" cy="659655"/>
          </a:xfrm>
        </p:grpSpPr>
        <p:sp>
          <p:nvSpPr>
            <p:cNvPr id="33" name="pole tekstowe 32">
              <a:extLst>
                <a:ext uri="{FF2B5EF4-FFF2-40B4-BE49-F238E27FC236}">
                  <a16:creationId xmlns:a16="http://schemas.microsoft.com/office/drawing/2014/main" id="{677D61B3-5627-4135-858C-D8A975BA02B6}"/>
                </a:ext>
              </a:extLst>
            </p:cNvPr>
            <p:cNvSpPr txBox="1"/>
            <p:nvPr/>
          </p:nvSpPr>
          <p:spPr>
            <a:xfrm>
              <a:off x="2508520" y="4788406"/>
              <a:ext cx="2559993" cy="497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200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jeden z najstarszych</a:t>
              </a:r>
            </a:p>
            <a:p>
              <a:pPr algn="r"/>
              <a:r>
                <a:rPr lang="pl-PL" sz="1200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uniwersytetów w Europie</a:t>
              </a:r>
            </a:p>
          </p:txBody>
        </p: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3ED83654-CF31-4F29-ADFD-347D8867CCCC}"/>
                </a:ext>
              </a:extLst>
            </p:cNvPr>
            <p:cNvGrpSpPr/>
            <p:nvPr/>
          </p:nvGrpSpPr>
          <p:grpSpPr>
            <a:xfrm>
              <a:off x="2090351" y="4625931"/>
              <a:ext cx="3156363" cy="344490"/>
              <a:chOff x="2090351" y="4625931"/>
              <a:chExt cx="3156363" cy="344490"/>
            </a:xfrm>
          </p:grpSpPr>
          <p:cxnSp>
            <p:nvCxnSpPr>
              <p:cNvPr id="35" name="Łącznik prosty 34">
                <a:extLst>
                  <a:ext uri="{FF2B5EF4-FFF2-40B4-BE49-F238E27FC236}">
                    <a16:creationId xmlns:a16="http://schemas.microsoft.com/office/drawing/2014/main" id="{21163218-BBB3-4A28-8DEE-F341FC45D9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0751" y="4792624"/>
                <a:ext cx="2825963" cy="12340"/>
              </a:xfrm>
              <a:prstGeom prst="line">
                <a:avLst/>
              </a:prstGeom>
              <a:ln w="9525">
                <a:solidFill>
                  <a:srgbClr val="022F5D"/>
                </a:solidFill>
                <a:prstDash val="sysDash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6" name="Picture 20" descr="D:\--- PREZENTACJA ---\slajdy\01\04.emf">
                <a:extLst>
                  <a:ext uri="{FF2B5EF4-FFF2-40B4-BE49-F238E27FC236}">
                    <a16:creationId xmlns:a16="http://schemas.microsoft.com/office/drawing/2014/main" id="{9804AF0C-443A-4947-AAD0-D63468A3DE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90351" y="4625931"/>
                <a:ext cx="344488" cy="34449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37" name="Grupa 36">
            <a:extLst>
              <a:ext uri="{FF2B5EF4-FFF2-40B4-BE49-F238E27FC236}">
                <a16:creationId xmlns:a16="http://schemas.microsoft.com/office/drawing/2014/main" id="{F7A295FB-C3A4-45D4-BA33-AF2E11AA4476}"/>
              </a:ext>
            </a:extLst>
          </p:cNvPr>
          <p:cNvGrpSpPr/>
          <p:nvPr/>
        </p:nvGrpSpPr>
        <p:grpSpPr>
          <a:xfrm>
            <a:off x="826865" y="3203685"/>
            <a:ext cx="3809155" cy="616823"/>
            <a:chOff x="2107864" y="2915362"/>
            <a:chExt cx="4054242" cy="664272"/>
          </a:xfrm>
        </p:grpSpPr>
        <p:sp>
          <p:nvSpPr>
            <p:cNvPr id="38" name="pole tekstowe 37">
              <a:extLst>
                <a:ext uri="{FF2B5EF4-FFF2-40B4-BE49-F238E27FC236}">
                  <a16:creationId xmlns:a16="http://schemas.microsoft.com/office/drawing/2014/main" id="{496089DD-8C91-4498-810D-D30C58922316}"/>
                </a:ext>
              </a:extLst>
            </p:cNvPr>
            <p:cNvSpPr txBox="1"/>
            <p:nvPr/>
          </p:nvSpPr>
          <p:spPr>
            <a:xfrm>
              <a:off x="2840363" y="3082456"/>
              <a:ext cx="3091356" cy="497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200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współpraca z prestiżowymi uczelniami zagranicznymi</a:t>
              </a:r>
            </a:p>
          </p:txBody>
        </p: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64FF4C8E-A830-4944-9599-1ACB809E9934}"/>
                </a:ext>
              </a:extLst>
            </p:cNvPr>
            <p:cNvGrpSpPr/>
            <p:nvPr/>
          </p:nvGrpSpPr>
          <p:grpSpPr>
            <a:xfrm>
              <a:off x="2107864" y="2915362"/>
              <a:ext cx="4054242" cy="344488"/>
              <a:chOff x="2107864" y="2915362"/>
              <a:chExt cx="4054242" cy="344488"/>
            </a:xfrm>
          </p:grpSpPr>
          <p:cxnSp>
            <p:nvCxnSpPr>
              <p:cNvPr id="40" name="Łącznik prosty 39">
                <a:extLst>
                  <a:ext uri="{FF2B5EF4-FFF2-40B4-BE49-F238E27FC236}">
                    <a16:creationId xmlns:a16="http://schemas.microsoft.com/office/drawing/2014/main" id="{55CB3AAE-8AEA-4D7F-8128-E07FC9124A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72627" y="3087601"/>
                <a:ext cx="3689479" cy="0"/>
              </a:xfrm>
              <a:prstGeom prst="line">
                <a:avLst/>
              </a:prstGeom>
              <a:ln w="9525">
                <a:solidFill>
                  <a:srgbClr val="022F5D"/>
                </a:solidFill>
                <a:prstDash val="sysDash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1" name="Picture 17" descr="D:\--- PREZENTACJA ---\slajdy\01\01.emf">
                <a:extLst>
                  <a:ext uri="{FF2B5EF4-FFF2-40B4-BE49-F238E27FC236}">
                    <a16:creationId xmlns:a16="http://schemas.microsoft.com/office/drawing/2014/main" id="{64F2D85E-7AFF-43E5-86BC-3C42711275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107864" y="2915362"/>
                <a:ext cx="344487" cy="344488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" name="Grupa 63">
            <a:extLst>
              <a:ext uri="{FF2B5EF4-FFF2-40B4-BE49-F238E27FC236}">
                <a16:creationId xmlns:a16="http://schemas.microsoft.com/office/drawing/2014/main" id="{7D166405-77C6-B880-8366-277CE104B0E2}"/>
              </a:ext>
            </a:extLst>
          </p:cNvPr>
          <p:cNvGrpSpPr/>
          <p:nvPr/>
        </p:nvGrpSpPr>
        <p:grpSpPr>
          <a:xfrm>
            <a:off x="819688" y="1480320"/>
            <a:ext cx="4714731" cy="1611293"/>
            <a:chOff x="819688" y="1480320"/>
            <a:chExt cx="4714731" cy="1611293"/>
          </a:xfrm>
        </p:grpSpPr>
        <p:cxnSp>
          <p:nvCxnSpPr>
            <p:cNvPr id="49" name="Łącznik prosty 48">
              <a:extLst>
                <a:ext uri="{FF2B5EF4-FFF2-40B4-BE49-F238E27FC236}">
                  <a16:creationId xmlns:a16="http://schemas.microsoft.com/office/drawing/2014/main" id="{08EA544E-1764-4052-8D41-F271D0201DC6}"/>
                </a:ext>
              </a:extLst>
            </p:cNvPr>
            <p:cNvCxnSpPr/>
            <p:nvPr/>
          </p:nvCxnSpPr>
          <p:spPr>
            <a:xfrm flipH="1">
              <a:off x="1076930" y="1652564"/>
              <a:ext cx="4457489" cy="0"/>
            </a:xfrm>
            <a:prstGeom prst="line">
              <a:avLst/>
            </a:prstGeom>
            <a:ln w="9525">
              <a:solidFill>
                <a:srgbClr val="022F5D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Picture 18" descr="D:\--- PREZENTACJA ---\slajdy\01\02.emf">
              <a:extLst>
                <a:ext uri="{FF2B5EF4-FFF2-40B4-BE49-F238E27FC236}">
                  <a16:creationId xmlns:a16="http://schemas.microsoft.com/office/drawing/2014/main" id="{9ADAFB79-A27A-47B7-9B6A-C234701FAA6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19688" y="1480320"/>
              <a:ext cx="345600" cy="344488"/>
            </a:xfrm>
            <a:prstGeom prst="rect">
              <a:avLst/>
            </a:prstGeom>
            <a:noFill/>
          </p:spPr>
        </p:pic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id="{58704B0A-8C9D-46A4-B2DF-9518237165B8}"/>
                </a:ext>
              </a:extLst>
            </p:cNvPr>
            <p:cNvSpPr txBox="1"/>
            <p:nvPr/>
          </p:nvSpPr>
          <p:spPr>
            <a:xfrm>
              <a:off x="1282641" y="1763044"/>
              <a:ext cx="3610099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200"/>
                </a:spcAft>
              </a:pPr>
              <a:r>
                <a:rPr lang="pl-PL" sz="1200" b="1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16</a:t>
              </a:r>
              <a:r>
                <a:rPr lang="pl-PL" sz="1200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wydziałów</a:t>
              </a:r>
            </a:p>
            <a:p>
              <a:pPr algn="r">
                <a:spcAft>
                  <a:spcPts val="200"/>
                </a:spcAft>
              </a:pPr>
              <a:r>
                <a:rPr lang="pl-PL" sz="1200" b="1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177 </a:t>
              </a:r>
              <a:r>
                <a:rPr lang="pl-PL" sz="1200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specjalności</a:t>
              </a:r>
            </a:p>
            <a:p>
              <a:pPr algn="r">
                <a:spcAft>
                  <a:spcPts val="200"/>
                </a:spcAft>
              </a:pPr>
              <a:r>
                <a:rPr lang="pl-PL" sz="1200" b="1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94 </a:t>
              </a:r>
              <a:r>
                <a:rPr lang="pl-PL" sz="1200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kierunki studiów</a:t>
              </a:r>
            </a:p>
            <a:p>
              <a:pPr algn="r">
                <a:spcAft>
                  <a:spcPts val="200"/>
                </a:spcAft>
              </a:pPr>
              <a:r>
                <a:rPr lang="pl-PL" sz="1200" b="1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4000 </a:t>
              </a:r>
              <a:r>
                <a:rPr lang="pl-PL" sz="1200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pracowników dydaktycznych i naukowych</a:t>
              </a:r>
            </a:p>
            <a:p>
              <a:pPr algn="r">
                <a:spcAft>
                  <a:spcPts val="200"/>
                </a:spcAft>
              </a:pPr>
              <a:r>
                <a:rPr lang="pl-PL" sz="1200" b="1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40 000 </a:t>
              </a:r>
              <a:r>
                <a:rPr lang="pl-PL" sz="1200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studentów, doktorantów i słuchaczy </a:t>
              </a:r>
            </a:p>
            <a:p>
              <a:pPr algn="r">
                <a:spcAft>
                  <a:spcPts val="200"/>
                </a:spcAft>
              </a:pPr>
              <a:r>
                <a:rPr lang="pl-PL" sz="1200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studiów podyplomowych</a:t>
              </a:r>
            </a:p>
          </p:txBody>
        </p:sp>
      </p:grpSp>
      <p:grpSp>
        <p:nvGrpSpPr>
          <p:cNvPr id="43" name="Grupa 42">
            <a:extLst>
              <a:ext uri="{FF2B5EF4-FFF2-40B4-BE49-F238E27FC236}">
                <a16:creationId xmlns:a16="http://schemas.microsoft.com/office/drawing/2014/main" id="{47927AD3-42E0-40A2-BB1D-9314D968ED4A}"/>
              </a:ext>
            </a:extLst>
          </p:cNvPr>
          <p:cNvGrpSpPr/>
          <p:nvPr/>
        </p:nvGrpSpPr>
        <p:grpSpPr>
          <a:xfrm>
            <a:off x="823589" y="4040065"/>
            <a:ext cx="3368713" cy="614438"/>
            <a:chOff x="2104377" y="3816082"/>
            <a:chExt cx="3585461" cy="661704"/>
          </a:xfrm>
        </p:grpSpPr>
        <p:sp>
          <p:nvSpPr>
            <p:cNvPr id="44" name="pole tekstowe 43">
              <a:extLst>
                <a:ext uri="{FF2B5EF4-FFF2-40B4-BE49-F238E27FC236}">
                  <a16:creationId xmlns:a16="http://schemas.microsoft.com/office/drawing/2014/main" id="{1834C4AD-1D97-4475-99B4-97EE74201B61}"/>
                </a:ext>
              </a:extLst>
            </p:cNvPr>
            <p:cNvSpPr txBox="1"/>
            <p:nvPr/>
          </p:nvSpPr>
          <p:spPr>
            <a:xfrm>
              <a:off x="3510975" y="3980607"/>
              <a:ext cx="1995929" cy="497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200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wiodące centrum </a:t>
              </a:r>
            </a:p>
            <a:p>
              <a:pPr algn="r"/>
              <a:r>
                <a:rPr lang="pl-PL" sz="1200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nauczania</a:t>
              </a:r>
            </a:p>
          </p:txBody>
        </p:sp>
        <p:grpSp>
          <p:nvGrpSpPr>
            <p:cNvPr id="45" name="Grupa 44">
              <a:extLst>
                <a:ext uri="{FF2B5EF4-FFF2-40B4-BE49-F238E27FC236}">
                  <a16:creationId xmlns:a16="http://schemas.microsoft.com/office/drawing/2014/main" id="{E77480F2-8EB4-451F-B284-879D02D16931}"/>
                </a:ext>
              </a:extLst>
            </p:cNvPr>
            <p:cNvGrpSpPr/>
            <p:nvPr/>
          </p:nvGrpSpPr>
          <p:grpSpPr>
            <a:xfrm>
              <a:off x="2104377" y="3816082"/>
              <a:ext cx="3585461" cy="344488"/>
              <a:chOff x="2104377" y="3816082"/>
              <a:chExt cx="3585461" cy="344488"/>
            </a:xfrm>
          </p:grpSpPr>
          <p:cxnSp>
            <p:nvCxnSpPr>
              <p:cNvPr id="46" name="Łącznik prosty 45">
                <a:extLst>
                  <a:ext uri="{FF2B5EF4-FFF2-40B4-BE49-F238E27FC236}">
                    <a16:creationId xmlns:a16="http://schemas.microsoft.com/office/drawing/2014/main" id="{1BEE7C7B-0C46-4E20-AD45-79A805C39A42}"/>
                  </a:ext>
                </a:extLst>
              </p:cNvPr>
              <p:cNvCxnSpPr>
                <a:cxnSpLocks/>
                <a:endCxn id="47" idx="3"/>
              </p:cNvCxnSpPr>
              <p:nvPr/>
            </p:nvCxnSpPr>
            <p:spPr>
              <a:xfrm flipH="1">
                <a:off x="2448865" y="3974061"/>
                <a:ext cx="3240973" cy="14265"/>
              </a:xfrm>
              <a:prstGeom prst="line">
                <a:avLst/>
              </a:prstGeom>
              <a:ln w="9525">
                <a:solidFill>
                  <a:srgbClr val="022F5D"/>
                </a:solidFill>
                <a:prstDash val="sysDash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Picture 21" descr="D:\--- PREZENTACJA ---\slajdy\01\03.emf">
                <a:extLst>
                  <a:ext uri="{FF2B5EF4-FFF2-40B4-BE49-F238E27FC236}">
                    <a16:creationId xmlns:a16="http://schemas.microsoft.com/office/drawing/2014/main" id="{65682C3D-0685-47ED-8735-7DBE3655AC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104377" y="3816082"/>
                <a:ext cx="344488" cy="344488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1410DD28-5BF4-4BAD-B7CF-6066301C3901}"/>
              </a:ext>
            </a:extLst>
          </p:cNvPr>
          <p:cNvSpPr txBox="1"/>
          <p:nvPr/>
        </p:nvSpPr>
        <p:spPr>
          <a:xfrm>
            <a:off x="6133212" y="776084"/>
            <a:ext cx="1897743" cy="923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sz="6000" b="1" dirty="0">
                <a:solidFill>
                  <a:srgbClr val="A48E60"/>
                </a:solidFill>
                <a:latin typeface="Ubuntu" panose="020B0504030602030204" pitchFamily="34" charset="0"/>
                <a:ea typeface="Lato Heavy" panose="020B0604020202020204" charset="0"/>
                <a:cs typeface="Lato Heavy" panose="020B0604020202020204" charset="0"/>
              </a:rPr>
              <a:t>2023</a:t>
            </a:r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E3582185-46DC-F476-AB71-9C08FA7A4800}"/>
              </a:ext>
            </a:extLst>
          </p:cNvPr>
          <p:cNvGrpSpPr/>
          <p:nvPr/>
        </p:nvGrpSpPr>
        <p:grpSpPr>
          <a:xfrm>
            <a:off x="3894005" y="2079975"/>
            <a:ext cx="4681809" cy="2707497"/>
            <a:chOff x="3894005" y="2079975"/>
            <a:chExt cx="4681809" cy="2707497"/>
          </a:xfrm>
        </p:grpSpPr>
        <p:grpSp>
          <p:nvGrpSpPr>
            <p:cNvPr id="65" name="Grupa 64">
              <a:extLst>
                <a:ext uri="{FF2B5EF4-FFF2-40B4-BE49-F238E27FC236}">
                  <a16:creationId xmlns:a16="http://schemas.microsoft.com/office/drawing/2014/main" id="{8749A40B-5183-A8F1-73CE-8F17137AC070}"/>
                </a:ext>
              </a:extLst>
            </p:cNvPr>
            <p:cNvGrpSpPr/>
            <p:nvPr/>
          </p:nvGrpSpPr>
          <p:grpSpPr>
            <a:xfrm>
              <a:off x="3894005" y="2079975"/>
              <a:ext cx="4681809" cy="2707497"/>
              <a:chOff x="3894005" y="2079975"/>
              <a:chExt cx="4681809" cy="2707497"/>
            </a:xfrm>
          </p:grpSpPr>
          <p:sp>
            <p:nvSpPr>
              <p:cNvPr id="6" name="Freeform 27">
                <a:extLst>
                  <a:ext uri="{FF2B5EF4-FFF2-40B4-BE49-F238E27FC236}">
                    <a16:creationId xmlns:a16="http://schemas.microsoft.com/office/drawing/2014/main" id="{B3DDB982-1E3B-4951-B687-ADF032ACE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005" y="2389721"/>
                <a:ext cx="4681809" cy="2397751"/>
              </a:xfrm>
              <a:custGeom>
                <a:avLst/>
                <a:gdLst>
                  <a:gd name="connsiteX0" fmla="*/ 2978 w 10000"/>
                  <a:gd name="connsiteY0" fmla="*/ 0 h 10000"/>
                  <a:gd name="connsiteX1" fmla="*/ 0 w 10000"/>
                  <a:gd name="connsiteY1" fmla="*/ 10000 h 10000"/>
                  <a:gd name="connsiteX2" fmla="*/ 9776 w 10000"/>
                  <a:gd name="connsiteY2" fmla="*/ 10000 h 10000"/>
                  <a:gd name="connsiteX3" fmla="*/ 10000 w 10000"/>
                  <a:gd name="connsiteY3" fmla="*/ 0 h 10000"/>
                  <a:gd name="connsiteX4" fmla="*/ 2978 w 10000"/>
                  <a:gd name="connsiteY4" fmla="*/ 0 h 10000"/>
                  <a:gd name="connsiteX0" fmla="*/ 2978 w 9851"/>
                  <a:gd name="connsiteY0" fmla="*/ 35 h 10035"/>
                  <a:gd name="connsiteX1" fmla="*/ 0 w 9851"/>
                  <a:gd name="connsiteY1" fmla="*/ 10035 h 10035"/>
                  <a:gd name="connsiteX2" fmla="*/ 9776 w 9851"/>
                  <a:gd name="connsiteY2" fmla="*/ 10035 h 10035"/>
                  <a:gd name="connsiteX3" fmla="*/ 9776 w 9851"/>
                  <a:gd name="connsiteY3" fmla="*/ 0 h 10035"/>
                  <a:gd name="connsiteX4" fmla="*/ 2978 w 9851"/>
                  <a:gd name="connsiteY4" fmla="*/ 35 h 10035"/>
                  <a:gd name="connsiteX0" fmla="*/ 3023 w 10000"/>
                  <a:gd name="connsiteY0" fmla="*/ 35 h 10000"/>
                  <a:gd name="connsiteX1" fmla="*/ 0 w 10000"/>
                  <a:gd name="connsiteY1" fmla="*/ 10000 h 10000"/>
                  <a:gd name="connsiteX2" fmla="*/ 9924 w 10000"/>
                  <a:gd name="connsiteY2" fmla="*/ 10000 h 10000"/>
                  <a:gd name="connsiteX3" fmla="*/ 9924 w 10000"/>
                  <a:gd name="connsiteY3" fmla="*/ 0 h 10000"/>
                  <a:gd name="connsiteX4" fmla="*/ 3023 w 10000"/>
                  <a:gd name="connsiteY4" fmla="*/ 35 h 10000"/>
                  <a:gd name="connsiteX0" fmla="*/ 3023 w 9978"/>
                  <a:gd name="connsiteY0" fmla="*/ 35 h 10000"/>
                  <a:gd name="connsiteX1" fmla="*/ 0 w 9978"/>
                  <a:gd name="connsiteY1" fmla="*/ 10000 h 10000"/>
                  <a:gd name="connsiteX2" fmla="*/ 9924 w 9978"/>
                  <a:gd name="connsiteY2" fmla="*/ 10000 h 10000"/>
                  <a:gd name="connsiteX3" fmla="*/ 9924 w 9978"/>
                  <a:gd name="connsiteY3" fmla="*/ 0 h 10000"/>
                  <a:gd name="connsiteX4" fmla="*/ 3023 w 9978"/>
                  <a:gd name="connsiteY4" fmla="*/ 35 h 10000"/>
                  <a:gd name="connsiteX0" fmla="*/ 3030 w 9946"/>
                  <a:gd name="connsiteY0" fmla="*/ 35 h 10000"/>
                  <a:gd name="connsiteX1" fmla="*/ 0 w 9946"/>
                  <a:gd name="connsiteY1" fmla="*/ 10000 h 10000"/>
                  <a:gd name="connsiteX2" fmla="*/ 9946 w 9946"/>
                  <a:gd name="connsiteY2" fmla="*/ 10000 h 10000"/>
                  <a:gd name="connsiteX3" fmla="*/ 9946 w 9946"/>
                  <a:gd name="connsiteY3" fmla="*/ 0 h 10000"/>
                  <a:gd name="connsiteX4" fmla="*/ 3030 w 9946"/>
                  <a:gd name="connsiteY4" fmla="*/ 35 h 10000"/>
                  <a:gd name="connsiteX0" fmla="*/ 3046 w 10012"/>
                  <a:gd name="connsiteY0" fmla="*/ 35 h 10000"/>
                  <a:gd name="connsiteX1" fmla="*/ 0 w 10012"/>
                  <a:gd name="connsiteY1" fmla="*/ 10000 h 10000"/>
                  <a:gd name="connsiteX2" fmla="*/ 10000 w 10012"/>
                  <a:gd name="connsiteY2" fmla="*/ 10000 h 10000"/>
                  <a:gd name="connsiteX3" fmla="*/ 10000 w 10012"/>
                  <a:gd name="connsiteY3" fmla="*/ 0 h 10000"/>
                  <a:gd name="connsiteX4" fmla="*/ 3046 w 10012"/>
                  <a:gd name="connsiteY4" fmla="*/ 35 h 10000"/>
                  <a:gd name="connsiteX0" fmla="*/ 2766 w 10005"/>
                  <a:gd name="connsiteY0" fmla="*/ 0 h 10014"/>
                  <a:gd name="connsiteX1" fmla="*/ 0 w 10005"/>
                  <a:gd name="connsiteY1" fmla="*/ 10014 h 10014"/>
                  <a:gd name="connsiteX2" fmla="*/ 10000 w 10005"/>
                  <a:gd name="connsiteY2" fmla="*/ 10014 h 10014"/>
                  <a:gd name="connsiteX3" fmla="*/ 10000 w 10005"/>
                  <a:gd name="connsiteY3" fmla="*/ 14 h 10014"/>
                  <a:gd name="connsiteX4" fmla="*/ 2766 w 10005"/>
                  <a:gd name="connsiteY4" fmla="*/ 0 h 10014"/>
                  <a:gd name="connsiteX0" fmla="*/ 2728 w 10005"/>
                  <a:gd name="connsiteY0" fmla="*/ 0 h 10014"/>
                  <a:gd name="connsiteX1" fmla="*/ 0 w 10005"/>
                  <a:gd name="connsiteY1" fmla="*/ 10014 h 10014"/>
                  <a:gd name="connsiteX2" fmla="*/ 10000 w 10005"/>
                  <a:gd name="connsiteY2" fmla="*/ 10014 h 10014"/>
                  <a:gd name="connsiteX3" fmla="*/ 10000 w 10005"/>
                  <a:gd name="connsiteY3" fmla="*/ 14 h 10014"/>
                  <a:gd name="connsiteX4" fmla="*/ 2728 w 10005"/>
                  <a:gd name="connsiteY4" fmla="*/ 0 h 10014"/>
                  <a:gd name="connsiteX0" fmla="*/ 2771 w 10005"/>
                  <a:gd name="connsiteY0" fmla="*/ 0 h 10014"/>
                  <a:gd name="connsiteX1" fmla="*/ 0 w 10005"/>
                  <a:gd name="connsiteY1" fmla="*/ 10014 h 10014"/>
                  <a:gd name="connsiteX2" fmla="*/ 10000 w 10005"/>
                  <a:gd name="connsiteY2" fmla="*/ 10014 h 10014"/>
                  <a:gd name="connsiteX3" fmla="*/ 10000 w 10005"/>
                  <a:gd name="connsiteY3" fmla="*/ 14 h 10014"/>
                  <a:gd name="connsiteX4" fmla="*/ 2771 w 10005"/>
                  <a:gd name="connsiteY4" fmla="*/ 0 h 10014"/>
                  <a:gd name="connsiteX0" fmla="*/ 2771 w 10005"/>
                  <a:gd name="connsiteY0" fmla="*/ 0 h 10014"/>
                  <a:gd name="connsiteX1" fmla="*/ 0 w 10005"/>
                  <a:gd name="connsiteY1" fmla="*/ 10014 h 10014"/>
                  <a:gd name="connsiteX2" fmla="*/ 10000 w 10005"/>
                  <a:gd name="connsiteY2" fmla="*/ 10014 h 10014"/>
                  <a:gd name="connsiteX3" fmla="*/ 10000 w 10005"/>
                  <a:gd name="connsiteY3" fmla="*/ 32 h 10014"/>
                  <a:gd name="connsiteX4" fmla="*/ 2771 w 10005"/>
                  <a:gd name="connsiteY4" fmla="*/ 0 h 1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5" h="10014">
                    <a:moveTo>
                      <a:pt x="2771" y="0"/>
                    </a:moveTo>
                    <a:lnTo>
                      <a:pt x="0" y="10014"/>
                    </a:lnTo>
                    <a:lnTo>
                      <a:pt x="10000" y="10014"/>
                    </a:lnTo>
                    <a:cubicBezTo>
                      <a:pt x="10000" y="5569"/>
                      <a:pt x="10012" y="3021"/>
                      <a:pt x="10000" y="32"/>
                    </a:cubicBezTo>
                    <a:lnTo>
                      <a:pt x="2771" y="0"/>
                    </a:lnTo>
                    <a:close/>
                  </a:path>
                </a:pathLst>
              </a:custGeom>
              <a:solidFill>
                <a:srgbClr val="E1E1E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grpSp>
            <p:nvGrpSpPr>
              <p:cNvPr id="27" name="Grupa 26">
                <a:extLst>
                  <a:ext uri="{FF2B5EF4-FFF2-40B4-BE49-F238E27FC236}">
                    <a16:creationId xmlns:a16="http://schemas.microsoft.com/office/drawing/2014/main" id="{09432477-5514-424C-B001-E3FB2EBFE638}"/>
                  </a:ext>
                </a:extLst>
              </p:cNvPr>
              <p:cNvGrpSpPr/>
              <p:nvPr/>
            </p:nvGrpSpPr>
            <p:grpSpPr>
              <a:xfrm>
                <a:off x="5185445" y="2079975"/>
                <a:ext cx="3365108" cy="450686"/>
                <a:chOff x="5236806" y="1541288"/>
                <a:chExt cx="3581624" cy="485355"/>
              </a:xfrm>
            </p:grpSpPr>
            <p:sp>
              <p:nvSpPr>
                <p:cNvPr id="28" name="pole tekstowe 27">
                  <a:extLst>
                    <a:ext uri="{FF2B5EF4-FFF2-40B4-BE49-F238E27FC236}">
                      <a16:creationId xmlns:a16="http://schemas.microsoft.com/office/drawing/2014/main" id="{DB8F571F-A8B2-4DE9-A349-097016D73A5F}"/>
                    </a:ext>
                  </a:extLst>
                </p:cNvPr>
                <p:cNvSpPr txBox="1"/>
                <p:nvPr/>
              </p:nvSpPr>
              <p:spPr>
                <a:xfrm>
                  <a:off x="5417117" y="1541288"/>
                  <a:ext cx="2909691" cy="298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l-PL" sz="1200" dirty="0">
                      <a:solidFill>
                        <a:srgbClr val="00519E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nowoczesne centra badawcze</a:t>
                  </a:r>
                </a:p>
              </p:txBody>
            </p:sp>
            <p:grpSp>
              <p:nvGrpSpPr>
                <p:cNvPr id="29" name="Grupa 28">
                  <a:extLst>
                    <a:ext uri="{FF2B5EF4-FFF2-40B4-BE49-F238E27FC236}">
                      <a16:creationId xmlns:a16="http://schemas.microsoft.com/office/drawing/2014/main" id="{1E1F4936-951F-40DD-9A23-45288EEE1086}"/>
                    </a:ext>
                  </a:extLst>
                </p:cNvPr>
                <p:cNvGrpSpPr/>
                <p:nvPr/>
              </p:nvGrpSpPr>
              <p:grpSpPr>
                <a:xfrm>
                  <a:off x="5236806" y="1682155"/>
                  <a:ext cx="3581624" cy="344488"/>
                  <a:chOff x="5236806" y="1707976"/>
                  <a:chExt cx="3581624" cy="344488"/>
                </a:xfrm>
              </p:grpSpPr>
              <p:cxnSp>
                <p:nvCxnSpPr>
                  <p:cNvPr id="30" name="Łącznik prosty 29">
                    <a:extLst>
                      <a:ext uri="{FF2B5EF4-FFF2-40B4-BE49-F238E27FC236}">
                        <a16:creationId xmlns:a16="http://schemas.microsoft.com/office/drawing/2014/main" id="{8050E91C-CE05-4D52-993A-DD00E17311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36806" y="1872879"/>
                    <a:ext cx="3542854" cy="6262"/>
                  </a:xfrm>
                  <a:prstGeom prst="line">
                    <a:avLst/>
                  </a:prstGeom>
                  <a:ln w="9525">
                    <a:solidFill>
                      <a:srgbClr val="022F5D"/>
                    </a:solidFill>
                    <a:prstDash val="sysDash"/>
                    <a:head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1" name="Picture 19" descr="D:\--- PREZENTACJA ---\slajdy\01\05.emf">
                    <a:extLst>
                      <a:ext uri="{FF2B5EF4-FFF2-40B4-BE49-F238E27FC236}">
                        <a16:creationId xmlns:a16="http://schemas.microsoft.com/office/drawing/2014/main" id="{2A4F4538-C6D6-40C8-AD5F-665AE1D2B66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8473942" y="1707976"/>
                    <a:ext cx="344488" cy="344488"/>
                  </a:xfrm>
                  <a:prstGeom prst="rect">
                    <a:avLst/>
                  </a:prstGeom>
                  <a:noFill/>
                </p:spPr>
              </p:pic>
            </p:grpSp>
          </p:grpSp>
          <p:pic>
            <p:nvPicPr>
              <p:cNvPr id="52" name="Picture 30" descr="D:\--- PREZENTACJA ---\slajdy\01\logo1.emf">
                <a:extLst>
                  <a:ext uri="{FF2B5EF4-FFF2-40B4-BE49-F238E27FC236}">
                    <a16:creationId xmlns:a16="http://schemas.microsoft.com/office/drawing/2014/main" id="{6D01B3D8-F324-4574-98C2-41FCE38C0D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124521" y="3654797"/>
                <a:ext cx="1145537" cy="269347"/>
              </a:xfrm>
              <a:prstGeom prst="rect">
                <a:avLst/>
              </a:prstGeom>
              <a:noFill/>
            </p:spPr>
          </p:pic>
          <p:pic>
            <p:nvPicPr>
              <p:cNvPr id="53" name="Picture 31" descr="D:\--- PREZENTACJA ---\slajdy\01\logo4.png">
                <a:extLst>
                  <a:ext uri="{FF2B5EF4-FFF2-40B4-BE49-F238E27FC236}">
                    <a16:creationId xmlns:a16="http://schemas.microsoft.com/office/drawing/2014/main" id="{B0D999E8-6902-4161-8952-DCD6CBF929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874645" y="3176183"/>
                <a:ext cx="1934143" cy="397255"/>
              </a:xfrm>
              <a:prstGeom prst="rect">
                <a:avLst/>
              </a:prstGeom>
              <a:noFill/>
            </p:spPr>
          </p:pic>
          <p:pic>
            <p:nvPicPr>
              <p:cNvPr id="54" name="Obraz 53">
                <a:extLst>
                  <a:ext uri="{FF2B5EF4-FFF2-40B4-BE49-F238E27FC236}">
                    <a16:creationId xmlns:a16="http://schemas.microsoft.com/office/drawing/2014/main" id="{60FDB1FA-15C7-4BB1-8528-EF5639D99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3382" y="3896742"/>
                <a:ext cx="555673" cy="555692"/>
              </a:xfrm>
              <a:prstGeom prst="rect">
                <a:avLst/>
              </a:prstGeom>
            </p:spPr>
          </p:pic>
          <p:pic>
            <p:nvPicPr>
              <p:cNvPr id="55" name="Picture 29" descr="D:\--- PREZENTACJA ---\slajdy\01\logo2.png">
                <a:extLst>
                  <a:ext uri="{FF2B5EF4-FFF2-40B4-BE49-F238E27FC236}">
                    <a16:creationId xmlns:a16="http://schemas.microsoft.com/office/drawing/2014/main" id="{30BA7133-11C4-4FFE-AB12-B6D0758059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2787" y="3934727"/>
                <a:ext cx="800705" cy="644695"/>
              </a:xfrm>
              <a:prstGeom prst="rect">
                <a:avLst/>
              </a:prstGeom>
              <a:noFill/>
            </p:spPr>
          </p:pic>
          <p:pic>
            <p:nvPicPr>
              <p:cNvPr id="79" name="Obraz 78">
                <a:extLst>
                  <a:ext uri="{FF2B5EF4-FFF2-40B4-BE49-F238E27FC236}">
                    <a16:creationId xmlns:a16="http://schemas.microsoft.com/office/drawing/2014/main" id="{288D0DF5-4E68-420F-A6E0-AED63C9F1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0263" y="2478800"/>
                <a:ext cx="1835996" cy="577126"/>
              </a:xfrm>
              <a:prstGeom prst="rect">
                <a:avLst/>
              </a:prstGeom>
            </p:spPr>
          </p:pic>
          <p:pic>
            <p:nvPicPr>
              <p:cNvPr id="86" name="Obraz 85">
                <a:extLst>
                  <a:ext uri="{FF2B5EF4-FFF2-40B4-BE49-F238E27FC236}">
                    <a16:creationId xmlns:a16="http://schemas.microsoft.com/office/drawing/2014/main" id="{3EE07191-2BF1-48DF-B922-F8A25A8C69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7761" y="2550150"/>
                <a:ext cx="763027" cy="1023288"/>
              </a:xfrm>
              <a:prstGeom prst="rect">
                <a:avLst/>
              </a:prstGeom>
            </p:spPr>
          </p:pic>
        </p:grpSp>
        <p:pic>
          <p:nvPicPr>
            <p:cNvPr id="8" name="Obraz 7" descr="Obraz zawierający tekst, Czcionka, Grafika, projekt graficzny&#10;&#10;Opis wygenerowany automatycznie">
              <a:extLst>
                <a:ext uri="{FF2B5EF4-FFF2-40B4-BE49-F238E27FC236}">
                  <a16:creationId xmlns:a16="http://schemas.microsoft.com/office/drawing/2014/main" id="{061DE35D-1295-AD25-CB7A-6B3DCB3EB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080" y="4011609"/>
              <a:ext cx="1767359" cy="667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32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budynek, Hacjenda, na wolnym powietrzu, dziedziniec&#10;&#10;Opis wygenerowany automatycznie">
            <a:extLst>
              <a:ext uri="{FF2B5EF4-FFF2-40B4-BE49-F238E27FC236}">
                <a16:creationId xmlns:a16="http://schemas.microsoft.com/office/drawing/2014/main" id="{A7ECEF57-3E95-C610-944A-FA6CFCE3A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9" r="-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9" name="Tytuł 1">
            <a:extLst>
              <a:ext uri="{FF2B5EF4-FFF2-40B4-BE49-F238E27FC236}">
                <a16:creationId xmlns:a16="http://schemas.microsoft.com/office/drawing/2014/main" id="{1FD73317-044A-43D7-A309-6B593D049442}"/>
              </a:ext>
            </a:extLst>
          </p:cNvPr>
          <p:cNvSpPr txBox="1">
            <a:spLocks/>
          </p:cNvSpPr>
          <p:nvPr/>
        </p:nvSpPr>
        <p:spPr>
          <a:xfrm>
            <a:off x="539749" y="345531"/>
            <a:ext cx="8064501" cy="417187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Uniwersytet Jagielloński – Collegium Medicum</a:t>
            </a:r>
          </a:p>
        </p:txBody>
      </p: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10CC45F7-A92D-4BB6-9F57-336C02AC5910}"/>
              </a:ext>
            </a:extLst>
          </p:cNvPr>
          <p:cNvCxnSpPr>
            <a:cxnSpLocks/>
          </p:cNvCxnSpPr>
          <p:nvPr/>
        </p:nvCxnSpPr>
        <p:spPr>
          <a:xfrm>
            <a:off x="539749" y="800100"/>
            <a:ext cx="80645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689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rostokąt 64">
            <a:extLst>
              <a:ext uri="{FF2B5EF4-FFF2-40B4-BE49-F238E27FC236}">
                <a16:creationId xmlns:a16="http://schemas.microsoft.com/office/drawing/2014/main" id="{5516FA3B-537F-4BA7-964C-8F45F98AF80F}"/>
              </a:ext>
            </a:extLst>
          </p:cNvPr>
          <p:cNvSpPr/>
          <p:nvPr/>
        </p:nvSpPr>
        <p:spPr>
          <a:xfrm>
            <a:off x="3246850" y="1052513"/>
            <a:ext cx="2183612" cy="2663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8" name="pole tekstowe 87">
            <a:extLst>
              <a:ext uri="{FF2B5EF4-FFF2-40B4-BE49-F238E27FC236}">
                <a16:creationId xmlns:a16="http://schemas.microsoft.com/office/drawing/2014/main" id="{76EFFB80-1497-426E-8C36-5C8C98F29284}"/>
              </a:ext>
            </a:extLst>
          </p:cNvPr>
          <p:cNvSpPr txBox="1"/>
          <p:nvPr/>
        </p:nvSpPr>
        <p:spPr>
          <a:xfrm>
            <a:off x="1770467" y="5842494"/>
            <a:ext cx="941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000" b="1" dirty="0">
              <a:solidFill>
                <a:schemeClr val="bg1"/>
              </a:solidFill>
            </a:endParaRP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C2C4F094-00BE-67D3-68F9-2F5396664A74}"/>
              </a:ext>
            </a:extLst>
          </p:cNvPr>
          <p:cNvGrpSpPr/>
          <p:nvPr/>
        </p:nvGrpSpPr>
        <p:grpSpPr>
          <a:xfrm>
            <a:off x="546287" y="3608386"/>
            <a:ext cx="2694219" cy="2484439"/>
            <a:chOff x="546287" y="3608386"/>
            <a:chExt cx="2694219" cy="2484439"/>
          </a:xfrm>
        </p:grpSpPr>
        <p:pic>
          <p:nvPicPr>
            <p:cNvPr id="58" name="Picture 11" descr="D:\Dropbox\Wymiana Ewa i Daniel\CMUJ\IN\grafika\the medical colllege\fot 6-01.png">
              <a:extLst>
                <a:ext uri="{FF2B5EF4-FFF2-40B4-BE49-F238E27FC236}">
                  <a16:creationId xmlns:a16="http://schemas.microsoft.com/office/drawing/2014/main" id="{8C6EE507-896E-49BF-880A-FC73D6E6ED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502"/>
            <a:stretch/>
          </p:blipFill>
          <p:spPr bwMode="auto">
            <a:xfrm>
              <a:off x="546287" y="3608386"/>
              <a:ext cx="2694219" cy="2484439"/>
            </a:xfrm>
            <a:prstGeom prst="rect">
              <a:avLst/>
            </a:prstGeom>
            <a:noFill/>
          </p:spPr>
        </p:pic>
        <p:sp>
          <p:nvSpPr>
            <p:cNvPr id="61" name="pole tekstowe 60">
              <a:extLst>
                <a:ext uri="{FF2B5EF4-FFF2-40B4-BE49-F238E27FC236}">
                  <a16:creationId xmlns:a16="http://schemas.microsoft.com/office/drawing/2014/main" id="{7A77354A-42A1-49A7-A9AD-F5D20CAEF1E4}"/>
                </a:ext>
              </a:extLst>
            </p:cNvPr>
            <p:cNvSpPr txBox="1"/>
            <p:nvPr/>
          </p:nvSpPr>
          <p:spPr>
            <a:xfrm>
              <a:off x="548685" y="3660594"/>
              <a:ext cx="26416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SZKOŁA MEDYCZNA </a:t>
              </a:r>
            </a:p>
            <a:p>
              <a:r>
                <a:rPr lang="pl-PL" sz="11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DLA OBCOKRAJOWCÓW</a:t>
              </a:r>
            </a:p>
          </p:txBody>
        </p:sp>
      </p:grpSp>
      <p:grpSp>
        <p:nvGrpSpPr>
          <p:cNvPr id="75" name="Grupa 74">
            <a:extLst>
              <a:ext uri="{FF2B5EF4-FFF2-40B4-BE49-F238E27FC236}">
                <a16:creationId xmlns:a16="http://schemas.microsoft.com/office/drawing/2014/main" id="{909B6AA6-E828-4A1F-B277-0487D66784E0}"/>
              </a:ext>
            </a:extLst>
          </p:cNvPr>
          <p:cNvGrpSpPr/>
          <p:nvPr/>
        </p:nvGrpSpPr>
        <p:grpSpPr>
          <a:xfrm>
            <a:off x="5903913" y="1089026"/>
            <a:ext cx="2708321" cy="2519362"/>
            <a:chOff x="6598111" y="1250740"/>
            <a:chExt cx="2708173" cy="2533253"/>
          </a:xfrm>
        </p:grpSpPr>
        <p:pic>
          <p:nvPicPr>
            <p:cNvPr id="76" name="Picture 9" descr="D:\Dropbox\Wymiana Ewa i Daniel\CMUJ\IN\grafika\the medical colllege\fot 5-01.png">
              <a:extLst>
                <a:ext uri="{FF2B5EF4-FFF2-40B4-BE49-F238E27FC236}">
                  <a16:creationId xmlns:a16="http://schemas.microsoft.com/office/drawing/2014/main" id="{93FCC700-9954-4568-83EA-3F16EFD25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98111" y="1250740"/>
              <a:ext cx="2708173" cy="2533253"/>
            </a:xfrm>
            <a:prstGeom prst="rect">
              <a:avLst/>
            </a:prstGeom>
            <a:noFill/>
          </p:spPr>
        </p:pic>
        <p:sp>
          <p:nvSpPr>
            <p:cNvPr id="77" name="pole tekstowe 76">
              <a:extLst>
                <a:ext uri="{FF2B5EF4-FFF2-40B4-BE49-F238E27FC236}">
                  <a16:creationId xmlns:a16="http://schemas.microsoft.com/office/drawing/2014/main" id="{38DEAAF4-272C-48DD-8C94-E17C15D57605}"/>
                </a:ext>
              </a:extLst>
            </p:cNvPr>
            <p:cNvSpPr txBox="1"/>
            <p:nvPr/>
          </p:nvSpPr>
          <p:spPr>
            <a:xfrm>
              <a:off x="6717413" y="3089095"/>
              <a:ext cx="2513541" cy="603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BLISKO 1600 PRACOWNIKÓW NAUKOWYCH I  DYDAKTYCZNYCH, </a:t>
              </a:r>
            </a:p>
            <a:p>
              <a:r>
                <a:rPr lang="pl-PL" sz="11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 TYM 173 PROFESORÓW</a:t>
              </a:r>
            </a:p>
          </p:txBody>
        </p:sp>
      </p:grpSp>
      <p:grpSp>
        <p:nvGrpSpPr>
          <p:cNvPr id="8" name="Grupa 7"/>
          <p:cNvGrpSpPr/>
          <p:nvPr/>
        </p:nvGrpSpPr>
        <p:grpSpPr>
          <a:xfrm>
            <a:off x="547091" y="1089025"/>
            <a:ext cx="2701117" cy="2519363"/>
            <a:chOff x="573477" y="1132610"/>
            <a:chExt cx="2701117" cy="2498096"/>
          </a:xfrm>
        </p:grpSpPr>
        <p:grpSp>
          <p:nvGrpSpPr>
            <p:cNvPr id="62" name="Grupa 61">
              <a:extLst>
                <a:ext uri="{FF2B5EF4-FFF2-40B4-BE49-F238E27FC236}">
                  <a16:creationId xmlns:a16="http://schemas.microsoft.com/office/drawing/2014/main" id="{2948F254-DD35-49D7-BA42-42343FD8C839}"/>
                </a:ext>
              </a:extLst>
            </p:cNvPr>
            <p:cNvGrpSpPr/>
            <p:nvPr/>
          </p:nvGrpSpPr>
          <p:grpSpPr>
            <a:xfrm>
              <a:off x="574256" y="1132610"/>
              <a:ext cx="2700338" cy="2498096"/>
              <a:chOff x="2268538" y="1276848"/>
              <a:chExt cx="2183612" cy="2498096"/>
            </a:xfrm>
            <a:solidFill>
              <a:schemeClr val="bg2"/>
            </a:solidFill>
          </p:grpSpPr>
          <p:sp>
            <p:nvSpPr>
              <p:cNvPr id="63" name="Prostokąt 62">
                <a:extLst>
                  <a:ext uri="{FF2B5EF4-FFF2-40B4-BE49-F238E27FC236}">
                    <a16:creationId xmlns:a16="http://schemas.microsoft.com/office/drawing/2014/main" id="{576E3D7F-B27E-4F2A-8087-B7760937F595}"/>
                  </a:ext>
                </a:extLst>
              </p:cNvPr>
              <p:cNvSpPr/>
              <p:nvPr/>
            </p:nvSpPr>
            <p:spPr>
              <a:xfrm>
                <a:off x="2268538" y="1276848"/>
                <a:ext cx="2183612" cy="2498096"/>
              </a:xfrm>
              <a:prstGeom prst="rect">
                <a:avLst/>
              </a:prstGeom>
              <a:solidFill>
                <a:srgbClr val="A619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ole tekstowe 63">
                <a:extLst>
                  <a:ext uri="{FF2B5EF4-FFF2-40B4-BE49-F238E27FC236}">
                    <a16:creationId xmlns:a16="http://schemas.microsoft.com/office/drawing/2014/main" id="{9FA96B61-88AF-4BB2-B694-47A8EA5DCE80}"/>
                  </a:ext>
                </a:extLst>
              </p:cNvPr>
              <p:cNvSpPr txBox="1"/>
              <p:nvPr/>
            </p:nvSpPr>
            <p:spPr>
              <a:xfrm>
                <a:off x="2268538" y="1296433"/>
                <a:ext cx="13448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100" b="1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 WYDZIAŁY</a:t>
                </a:r>
              </a:p>
            </p:txBody>
          </p:sp>
        </p:grpSp>
        <p:grpSp>
          <p:nvGrpSpPr>
            <p:cNvPr id="4" name="Grupa 3"/>
            <p:cNvGrpSpPr/>
            <p:nvPr/>
          </p:nvGrpSpPr>
          <p:grpSpPr>
            <a:xfrm>
              <a:off x="573477" y="1389958"/>
              <a:ext cx="2596406" cy="2105254"/>
              <a:chOff x="573477" y="1389958"/>
              <a:chExt cx="2596406" cy="2105254"/>
            </a:xfrm>
          </p:grpSpPr>
          <p:grpSp>
            <p:nvGrpSpPr>
              <p:cNvPr id="66" name="Grupa 65">
                <a:extLst>
                  <a:ext uri="{FF2B5EF4-FFF2-40B4-BE49-F238E27FC236}">
                    <a16:creationId xmlns:a16="http://schemas.microsoft.com/office/drawing/2014/main" id="{8B1268CA-BCA0-4BB8-A9C0-9CFD93CC7B45}"/>
                  </a:ext>
                </a:extLst>
              </p:cNvPr>
              <p:cNvGrpSpPr/>
              <p:nvPr/>
            </p:nvGrpSpPr>
            <p:grpSpPr>
              <a:xfrm>
                <a:off x="1747280" y="1389958"/>
                <a:ext cx="1411244" cy="1215482"/>
                <a:chOff x="3402565" y="1515146"/>
                <a:chExt cx="1411244" cy="1215482"/>
              </a:xfrm>
            </p:grpSpPr>
            <p:pic>
              <p:nvPicPr>
                <p:cNvPr id="67" name="Picture 3" descr="D:\--- PREZENTACJA ---\slajdy\02\02.png">
                  <a:extLst>
                    <a:ext uri="{FF2B5EF4-FFF2-40B4-BE49-F238E27FC236}">
                      <a16:creationId xmlns:a16="http://schemas.microsoft.com/office/drawing/2014/main" id="{E352DEE7-4D84-4000-9E0C-4B17E554D7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2565" y="1706691"/>
                  <a:ext cx="1023938" cy="1023937"/>
                </a:xfrm>
                <a:prstGeom prst="rect">
                  <a:avLst/>
                </a:prstGeom>
                <a:noFill/>
              </p:spPr>
            </p:pic>
            <p:sp>
              <p:nvSpPr>
                <p:cNvPr id="68" name="pole tekstowe 67">
                  <a:extLst>
                    <a:ext uri="{FF2B5EF4-FFF2-40B4-BE49-F238E27FC236}">
                      <a16:creationId xmlns:a16="http://schemas.microsoft.com/office/drawing/2014/main" id="{EAF84468-8759-4B7D-AAEC-0119BA394FE5}"/>
                    </a:ext>
                  </a:extLst>
                </p:cNvPr>
                <p:cNvSpPr txBox="1"/>
                <p:nvPr/>
              </p:nvSpPr>
              <p:spPr>
                <a:xfrm>
                  <a:off x="3546330" y="1515146"/>
                  <a:ext cx="1267479" cy="167848"/>
                </a:xfrm>
                <a:prstGeom prst="rect">
                  <a:avLst/>
                </a:prstGeom>
                <a:noFill/>
              </p:spPr>
              <p:txBody>
                <a:bodyPr wrap="square" tIns="0" rIns="0" bIns="0" rtlCol="0">
                  <a:spAutoFit/>
                </a:bodyPr>
                <a:lstStyle/>
                <a:p>
                  <a:pPr algn="r"/>
                  <a:r>
                    <a:rPr lang="pl-PL" sz="1100" dirty="0">
                      <a:solidFill>
                        <a:schemeClr val="bg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FARMACEUTYCZNY</a:t>
                  </a:r>
                  <a:endParaRPr lang="pl-PL" sz="1000" dirty="0">
                    <a:solidFill>
                      <a:srgbClr val="00519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69" name="Grupa 68">
                <a:extLst>
                  <a:ext uri="{FF2B5EF4-FFF2-40B4-BE49-F238E27FC236}">
                    <a16:creationId xmlns:a16="http://schemas.microsoft.com/office/drawing/2014/main" id="{AE788961-2E12-4025-950C-CA7F25255B4F}"/>
                  </a:ext>
                </a:extLst>
              </p:cNvPr>
              <p:cNvGrpSpPr/>
              <p:nvPr/>
            </p:nvGrpSpPr>
            <p:grpSpPr>
              <a:xfrm>
                <a:off x="1489405" y="2431895"/>
                <a:ext cx="1680478" cy="1063317"/>
                <a:chOff x="3081611" y="2533003"/>
                <a:chExt cx="1680478" cy="1063317"/>
              </a:xfrm>
            </p:grpSpPr>
            <p:pic>
              <p:nvPicPr>
                <p:cNvPr id="70" name="Picture 2" descr="D:\--- PREZENTACJA ---\slajdy\02\03.png">
                  <a:extLst>
                    <a:ext uri="{FF2B5EF4-FFF2-40B4-BE49-F238E27FC236}">
                      <a16:creationId xmlns:a16="http://schemas.microsoft.com/office/drawing/2014/main" id="{2967F113-2B77-4502-9897-109162FA1B6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81611" y="2533003"/>
                  <a:ext cx="1027112" cy="1027113"/>
                </a:xfrm>
                <a:prstGeom prst="rect">
                  <a:avLst/>
                </a:prstGeom>
                <a:noFill/>
              </p:spPr>
            </p:pic>
            <p:sp>
              <p:nvSpPr>
                <p:cNvPr id="71" name="pole tekstowe 70">
                  <a:extLst>
                    <a:ext uri="{FF2B5EF4-FFF2-40B4-BE49-F238E27FC236}">
                      <a16:creationId xmlns:a16="http://schemas.microsoft.com/office/drawing/2014/main" id="{5376E6C8-F460-4CD7-9D78-7045A5A77911}"/>
                    </a:ext>
                  </a:extLst>
                </p:cNvPr>
                <p:cNvSpPr txBox="1"/>
                <p:nvPr/>
              </p:nvSpPr>
              <p:spPr>
                <a:xfrm>
                  <a:off x="3692408" y="3169070"/>
                  <a:ext cx="1069681" cy="427250"/>
                </a:xfrm>
                <a:prstGeom prst="rect">
                  <a:avLst/>
                </a:prstGeom>
                <a:noFill/>
              </p:spPr>
              <p:txBody>
                <a:bodyPr wrap="square" rIns="0" rtlCol="0">
                  <a:spAutoFit/>
                </a:bodyPr>
                <a:lstStyle/>
                <a:p>
                  <a:pPr algn="r"/>
                  <a:r>
                    <a:rPr lang="pl-PL" sz="1100" dirty="0">
                      <a:solidFill>
                        <a:schemeClr val="bg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NAUK </a:t>
                  </a:r>
                </a:p>
                <a:p>
                  <a:pPr algn="r"/>
                  <a:r>
                    <a:rPr lang="pl-PL" sz="1100" dirty="0">
                      <a:solidFill>
                        <a:schemeClr val="bg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O ZDROWIU</a:t>
                  </a:r>
                  <a:endParaRPr lang="pl-PL" sz="12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grpSp>
            <p:nvGrpSpPr>
              <p:cNvPr id="78" name="Grupa 77">
                <a:extLst>
                  <a:ext uri="{FF2B5EF4-FFF2-40B4-BE49-F238E27FC236}">
                    <a16:creationId xmlns:a16="http://schemas.microsoft.com/office/drawing/2014/main" id="{74104588-22E9-4707-A269-FBEB3A4EB070}"/>
                  </a:ext>
                </a:extLst>
              </p:cNvPr>
              <p:cNvGrpSpPr/>
              <p:nvPr/>
            </p:nvGrpSpPr>
            <p:grpSpPr>
              <a:xfrm>
                <a:off x="573477" y="1539094"/>
                <a:ext cx="1260142" cy="1277339"/>
                <a:chOff x="2302265" y="1660443"/>
                <a:chExt cx="1260142" cy="1288209"/>
              </a:xfrm>
            </p:grpSpPr>
            <p:pic>
              <p:nvPicPr>
                <p:cNvPr id="80" name="Picture 4" descr="D:\--- PREZENTACJA ---\slajdy\02\01.png">
                  <a:extLst>
                    <a:ext uri="{FF2B5EF4-FFF2-40B4-BE49-F238E27FC236}">
                      <a16:creationId xmlns:a16="http://schemas.microsoft.com/office/drawing/2014/main" id="{0C2BA1C3-5908-4015-8407-5241F28A7C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38469" y="1921539"/>
                  <a:ext cx="1023938" cy="1027113"/>
                </a:xfrm>
                <a:prstGeom prst="rect">
                  <a:avLst/>
                </a:prstGeom>
                <a:noFill/>
              </p:spPr>
            </p:pic>
            <p:sp>
              <p:nvSpPr>
                <p:cNvPr id="81" name="pole tekstowe 80">
                  <a:extLst>
                    <a:ext uri="{FF2B5EF4-FFF2-40B4-BE49-F238E27FC236}">
                      <a16:creationId xmlns:a16="http://schemas.microsoft.com/office/drawing/2014/main" id="{411628F6-ABC5-45C6-825D-03930F593350}"/>
                    </a:ext>
                  </a:extLst>
                </p:cNvPr>
                <p:cNvSpPr txBox="1"/>
                <p:nvPr/>
              </p:nvSpPr>
              <p:spPr>
                <a:xfrm>
                  <a:off x="2302265" y="1660443"/>
                  <a:ext cx="736099" cy="4462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l-PL" sz="1100" dirty="0">
                      <a:solidFill>
                        <a:schemeClr val="bg1"/>
                      </a:solidFill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LEKARSKI</a:t>
                  </a:r>
                  <a:endParaRPr lang="pl-PL" sz="900" dirty="0">
                    <a:solidFill>
                      <a:srgbClr val="00519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  <a:p>
                  <a:endParaRPr lang="pl-PL" sz="1200" dirty="0">
                    <a:solidFill>
                      <a:srgbClr val="00519E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C5803A24-1003-4778-99FF-13E04E406CE0}"/>
              </a:ext>
            </a:extLst>
          </p:cNvPr>
          <p:cNvGrpSpPr/>
          <p:nvPr/>
        </p:nvGrpSpPr>
        <p:grpSpPr>
          <a:xfrm>
            <a:off x="3240088" y="1096580"/>
            <a:ext cx="2673166" cy="2511807"/>
            <a:chOff x="4445832" y="1255128"/>
            <a:chExt cx="2405632" cy="2329437"/>
          </a:xfrm>
        </p:grpSpPr>
        <p:pic>
          <p:nvPicPr>
            <p:cNvPr id="73" name="Picture 10" descr="D:\Dropbox\Wymiana Ewa i Daniel\CMUJ\IN\grafika\the medical colllege\fot 4 01.png">
              <a:extLst>
                <a:ext uri="{FF2B5EF4-FFF2-40B4-BE49-F238E27FC236}">
                  <a16:creationId xmlns:a16="http://schemas.microsoft.com/office/drawing/2014/main" id="{58B89D3A-8FC3-42D7-A5DD-AAEF8A34C6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79"/>
            <a:stretch/>
          </p:blipFill>
          <p:spPr bwMode="auto">
            <a:xfrm>
              <a:off x="4447648" y="1255128"/>
              <a:ext cx="2403816" cy="2329437"/>
            </a:xfrm>
            <a:prstGeom prst="rect">
              <a:avLst/>
            </a:prstGeom>
            <a:noFill/>
          </p:spPr>
        </p:pic>
        <p:sp>
          <p:nvSpPr>
            <p:cNvPr id="74" name="pole tekstowe 73">
              <a:extLst>
                <a:ext uri="{FF2B5EF4-FFF2-40B4-BE49-F238E27FC236}">
                  <a16:creationId xmlns:a16="http://schemas.microsoft.com/office/drawing/2014/main" id="{66690D44-AFFF-4A55-ADCF-AB4A1F8D3843}"/>
                </a:ext>
              </a:extLst>
            </p:cNvPr>
            <p:cNvSpPr txBox="1"/>
            <p:nvPr/>
          </p:nvSpPr>
          <p:spPr>
            <a:xfrm>
              <a:off x="4445832" y="1260256"/>
              <a:ext cx="2320439" cy="242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rgbClr val="022F5D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PONAD 5500 STUDENTÓW</a:t>
              </a:r>
            </a:p>
          </p:txBody>
        </p:sp>
      </p:grpSp>
      <p:grpSp>
        <p:nvGrpSpPr>
          <p:cNvPr id="10" name="Grupa 9">
            <a:extLst>
              <a:ext uri="{FF2B5EF4-FFF2-40B4-BE49-F238E27FC236}">
                <a16:creationId xmlns:a16="http://schemas.microsoft.com/office/drawing/2014/main" id="{28171349-7B99-044B-797A-E43B8507E9A8}"/>
              </a:ext>
            </a:extLst>
          </p:cNvPr>
          <p:cNvGrpSpPr/>
          <p:nvPr/>
        </p:nvGrpSpPr>
        <p:grpSpPr>
          <a:xfrm>
            <a:off x="3240088" y="3608387"/>
            <a:ext cx="2670072" cy="2484438"/>
            <a:chOff x="3240088" y="3608387"/>
            <a:chExt cx="2670072" cy="2484438"/>
          </a:xfrm>
        </p:grpSpPr>
        <p:pic>
          <p:nvPicPr>
            <p:cNvPr id="39" name="Picture 13" descr="D:\Dropbox\Wymiana Ewa i Daniel\CMUJ\IN\grafika\the medical colllege\fot 7-01.pn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40089" y="3608387"/>
              <a:ext cx="2670071" cy="2152255"/>
            </a:xfrm>
            <a:prstGeom prst="rect">
              <a:avLst/>
            </a:prstGeom>
            <a:noFill/>
          </p:spPr>
        </p:pic>
        <p:sp>
          <p:nvSpPr>
            <p:cNvPr id="85" name="Prostokąt 84">
              <a:extLst>
                <a:ext uri="{FF2B5EF4-FFF2-40B4-BE49-F238E27FC236}">
                  <a16:creationId xmlns:a16="http://schemas.microsoft.com/office/drawing/2014/main" id="{9032C676-1200-471E-8412-347D86C7410D}"/>
                </a:ext>
              </a:extLst>
            </p:cNvPr>
            <p:cNvSpPr/>
            <p:nvPr/>
          </p:nvSpPr>
          <p:spPr>
            <a:xfrm>
              <a:off x="3240088" y="5065486"/>
              <a:ext cx="2670072" cy="1027339"/>
            </a:xfrm>
            <a:prstGeom prst="rect">
              <a:avLst/>
            </a:prstGeom>
            <a:solidFill>
              <a:srgbClr val="A619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pl-PL" sz="900" dirty="0"/>
            </a:p>
            <a:p>
              <a:r>
                <a:rPr lang="pl-PL" sz="1000" dirty="0"/>
                <a:t> </a:t>
              </a:r>
            </a:p>
          </p:txBody>
        </p:sp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DB6E6C86-93C4-415C-9834-5ADA6D66CCB0}"/>
                </a:ext>
              </a:extLst>
            </p:cNvPr>
            <p:cNvSpPr txBox="1"/>
            <p:nvPr/>
          </p:nvSpPr>
          <p:spPr>
            <a:xfrm>
              <a:off x="3257303" y="5157654"/>
              <a:ext cx="25612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SZKOŁA DOKTORSKA NAUK MEDYCZNYCH I NAUK O ZDROWIU</a:t>
              </a:r>
            </a:p>
          </p:txBody>
        </p:sp>
        <p:sp>
          <p:nvSpPr>
            <p:cNvPr id="5" name="pole tekstowe 4">
              <a:extLst>
                <a:ext uri="{FF2B5EF4-FFF2-40B4-BE49-F238E27FC236}">
                  <a16:creationId xmlns:a16="http://schemas.microsoft.com/office/drawing/2014/main" id="{D21A152C-D71F-9969-079A-40BC0161C1E9}"/>
                </a:ext>
              </a:extLst>
            </p:cNvPr>
            <p:cNvSpPr txBox="1"/>
            <p:nvPr/>
          </p:nvSpPr>
          <p:spPr>
            <a:xfrm>
              <a:off x="3266922" y="5599900"/>
              <a:ext cx="2514512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11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MEDYCZNE CENTRUM </a:t>
              </a:r>
            </a:p>
            <a:p>
              <a:r>
                <a:rPr lang="pl-PL" sz="11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KSZTAŁCENIA PODYPLOMOWEGO</a:t>
              </a:r>
            </a:p>
          </p:txBody>
        </p:sp>
      </p:grpSp>
      <p:grpSp>
        <p:nvGrpSpPr>
          <p:cNvPr id="12" name="Grupa 11">
            <a:extLst>
              <a:ext uri="{FF2B5EF4-FFF2-40B4-BE49-F238E27FC236}">
                <a16:creationId xmlns:a16="http://schemas.microsoft.com/office/drawing/2014/main" id="{DE21D59B-D14C-965B-0B68-F025DF53EB45}"/>
              </a:ext>
            </a:extLst>
          </p:cNvPr>
          <p:cNvGrpSpPr/>
          <p:nvPr/>
        </p:nvGrpSpPr>
        <p:grpSpPr>
          <a:xfrm>
            <a:off x="5903496" y="3608386"/>
            <a:ext cx="2806661" cy="2484439"/>
            <a:chOff x="5903496" y="3608386"/>
            <a:chExt cx="2806661" cy="2484439"/>
          </a:xfrm>
        </p:grpSpPr>
        <p:sp>
          <p:nvSpPr>
            <p:cNvPr id="92" name="Prostokąt 91">
              <a:extLst>
                <a:ext uri="{FF2B5EF4-FFF2-40B4-BE49-F238E27FC236}">
                  <a16:creationId xmlns:a16="http://schemas.microsoft.com/office/drawing/2014/main" id="{994A712B-26B7-42F9-8FB2-728E2ECB1D21}"/>
                </a:ext>
              </a:extLst>
            </p:cNvPr>
            <p:cNvSpPr/>
            <p:nvPr/>
          </p:nvSpPr>
          <p:spPr>
            <a:xfrm>
              <a:off x="5903496" y="3608386"/>
              <a:ext cx="2700754" cy="2484439"/>
            </a:xfrm>
            <a:prstGeom prst="rect">
              <a:avLst/>
            </a:prstGeom>
            <a:solidFill>
              <a:srgbClr val="1834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00519E"/>
                </a:solidFill>
              </a:endParaRPr>
            </a:p>
          </p:txBody>
        </p:sp>
        <p:sp>
          <p:nvSpPr>
            <p:cNvPr id="93" name="pole tekstowe 92">
              <a:extLst>
                <a:ext uri="{FF2B5EF4-FFF2-40B4-BE49-F238E27FC236}">
                  <a16:creationId xmlns:a16="http://schemas.microsoft.com/office/drawing/2014/main" id="{71B00C4D-7111-4DEA-AA57-B04D89F737BD}"/>
                </a:ext>
              </a:extLst>
            </p:cNvPr>
            <p:cNvSpPr txBox="1"/>
            <p:nvPr/>
          </p:nvSpPr>
          <p:spPr>
            <a:xfrm>
              <a:off x="6032222" y="5203820"/>
              <a:ext cx="26779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LIDER RANKINGU FUNDACJI EDUKACYJNEJ „PERSPEKTYWY” </a:t>
              </a:r>
            </a:p>
            <a:p>
              <a:r>
                <a:rPr lang="pl-PL" sz="11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 KATEGORII KIERUNKÓW MEDYCZNYCH  </a:t>
              </a:r>
            </a:p>
          </p:txBody>
        </p:sp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81D490A0-B529-4E1A-F90E-1AD05FA57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1107" y="3715370"/>
              <a:ext cx="1612196" cy="1433062"/>
            </a:xfrm>
            <a:prstGeom prst="rect">
              <a:avLst/>
            </a:prstGeom>
          </p:spPr>
        </p:pic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3D843730-D3E4-8473-03B9-362B7F091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45531"/>
            <a:ext cx="8072484" cy="417187"/>
          </a:xfrm>
        </p:spPr>
        <p:txBody>
          <a:bodyPr>
            <a:normAutofit fontScale="90000"/>
          </a:bodyPr>
          <a:lstStyle/>
          <a:p>
            <a:r>
              <a:rPr lang="pl-PL" sz="2400" dirty="0">
                <a:solidFill>
                  <a:srgbClr val="005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Uniwersytet Jagielloński – Collegium Medicum</a:t>
            </a:r>
          </a:p>
        </p:txBody>
      </p:sp>
    </p:spTree>
    <p:extLst>
      <p:ext uri="{BB962C8B-B14F-4D97-AF65-F5344CB8AC3E}">
        <p14:creationId xmlns:p14="http://schemas.microsoft.com/office/powerpoint/2010/main" val="228069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iebo, na wolnym powietrzu, ubrania, osoba&#10;&#10;Opis wygenerowany automatycznie">
            <a:extLst>
              <a:ext uri="{FF2B5EF4-FFF2-40B4-BE49-F238E27FC236}">
                <a16:creationId xmlns:a16="http://schemas.microsoft.com/office/drawing/2014/main" id="{B35506AA-E3FF-F9DB-99A9-8B88D5F7C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r="2393"/>
          <a:stretch/>
        </p:blipFill>
        <p:spPr>
          <a:xfrm>
            <a:off x="0" y="-2"/>
            <a:ext cx="9144000" cy="6858000"/>
          </a:xfrm>
          <a:prstGeom prst="rect">
            <a:avLst/>
          </a:prstGeom>
        </p:spPr>
      </p:pic>
      <p:sp>
        <p:nvSpPr>
          <p:cNvPr id="59" name="Tytuł 1">
            <a:extLst>
              <a:ext uri="{FF2B5EF4-FFF2-40B4-BE49-F238E27FC236}">
                <a16:creationId xmlns:a16="http://schemas.microsoft.com/office/drawing/2014/main" id="{1FD73317-044A-43D7-A309-6B593D049442}"/>
              </a:ext>
            </a:extLst>
          </p:cNvPr>
          <p:cNvSpPr txBox="1">
            <a:spLocks/>
          </p:cNvSpPr>
          <p:nvPr/>
        </p:nvSpPr>
        <p:spPr>
          <a:xfrm>
            <a:off x="455929" y="345531"/>
            <a:ext cx="8064501" cy="417187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Internacjonalizacja i współpraca międzynarodowa</a:t>
            </a:r>
          </a:p>
        </p:txBody>
      </p: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10CC45F7-A92D-4BB6-9F57-336C02AC5910}"/>
              </a:ext>
            </a:extLst>
          </p:cNvPr>
          <p:cNvCxnSpPr>
            <a:cxnSpLocks/>
          </p:cNvCxnSpPr>
          <p:nvPr/>
        </p:nvCxnSpPr>
        <p:spPr>
          <a:xfrm>
            <a:off x="539749" y="800100"/>
            <a:ext cx="80645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159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/>
          <p:cNvSpPr/>
          <p:nvPr/>
        </p:nvSpPr>
        <p:spPr>
          <a:xfrm>
            <a:off x="0" y="0"/>
            <a:ext cx="9144001" cy="6918385"/>
          </a:xfrm>
          <a:prstGeom prst="rect">
            <a:avLst/>
          </a:prstGeom>
          <a:solidFill>
            <a:srgbClr val="18345B"/>
          </a:solidFill>
        </p:spPr>
        <p:txBody>
          <a:bodyPr wrap="square" lIns="0" rtlCol="0" anchor="ctr">
            <a:spAutoFit/>
          </a:bodyPr>
          <a:lstStyle/>
          <a:p>
            <a:pPr algn="l"/>
            <a:endParaRPr lang="pl-PL" sz="2400" dirty="0">
              <a:solidFill>
                <a:schemeClr val="tx2"/>
              </a:solidFill>
              <a:latin typeface="Ubuntu Light" panose="020B0304030602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EEEB3D58-1386-F456-C97E-48061E72DD41}"/>
              </a:ext>
            </a:extLst>
          </p:cNvPr>
          <p:cNvGrpSpPr/>
          <p:nvPr/>
        </p:nvGrpSpPr>
        <p:grpSpPr>
          <a:xfrm>
            <a:off x="5269278" y="912713"/>
            <a:ext cx="2959042" cy="3276031"/>
            <a:chOff x="5269278" y="855563"/>
            <a:chExt cx="2959042" cy="3276031"/>
          </a:xfrm>
        </p:grpSpPr>
        <p:sp>
          <p:nvSpPr>
            <p:cNvPr id="22" name="Sześciokąt 21"/>
            <p:cNvSpPr/>
            <p:nvPr/>
          </p:nvSpPr>
          <p:spPr>
            <a:xfrm rot="5400000">
              <a:off x="5110783" y="1014058"/>
              <a:ext cx="3276031" cy="2959042"/>
            </a:xfrm>
            <a:prstGeom prst="hexagon">
              <a:avLst>
                <a:gd name="adj" fmla="val 26032"/>
                <a:gd name="vf" fmla="val 115470"/>
              </a:avLst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txBody>
            <a:bodyPr wrap="square" lIns="0" rtlCol="0" anchor="ctr">
              <a:spAutoFit/>
            </a:bodyPr>
            <a:lstStyle/>
            <a:p>
              <a:pPr algn="l"/>
              <a:endParaRPr lang="pl-PL" sz="2400" dirty="0">
                <a:solidFill>
                  <a:schemeClr val="tx2"/>
                </a:solidFill>
                <a:latin typeface="Ubuntu Light" panose="020B03040306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5920431" y="1412109"/>
              <a:ext cx="2307889" cy="243143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pl-PL" sz="1100" b="1" dirty="0">
                  <a:solidFill>
                    <a:srgbClr val="00519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Sieci międzynarodowe</a:t>
              </a:r>
            </a:p>
            <a:p>
              <a:pPr marL="171450" indent="-171450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AUCSO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pl-PL" sz="1100" dirty="0" err="1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Baltic</a:t>
              </a:r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University </a:t>
              </a:r>
              <a:r>
                <a:rPr lang="pl-PL" sz="1100" dirty="0" err="1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Programme</a:t>
              </a:r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COIMBRA Group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pl-PL" sz="1100" dirty="0" err="1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European</a:t>
              </a:r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University </a:t>
              </a:r>
              <a:r>
                <a:rPr lang="pl-PL" sz="1100" dirty="0" err="1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Association</a:t>
              </a:r>
              <a:endParaRPr lang="pl-PL" sz="1100" dirty="0">
                <a:solidFill>
                  <a:srgbClr val="00519E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EUNIS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EUROPAEUM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SAR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The </a:t>
              </a:r>
              <a:r>
                <a:rPr lang="pl-PL" sz="1100" dirty="0" err="1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Guild</a:t>
              </a:r>
              <a:endParaRPr lang="pl-PL" sz="1100" dirty="0">
                <a:solidFill>
                  <a:srgbClr val="00519E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pl-PL" sz="1100" dirty="0" err="1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Una</a:t>
              </a:r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Europa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pl-PL" sz="1100" dirty="0" err="1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Unitown</a:t>
              </a:r>
              <a:endParaRPr lang="pl-PL" sz="1100" dirty="0">
                <a:solidFill>
                  <a:srgbClr val="00519E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pl-PL" sz="1100" dirty="0">
                  <a:solidFill>
                    <a:srgbClr val="00519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UTRECHT Network </a:t>
              </a:r>
            </a:p>
            <a:p>
              <a:endParaRPr lang="pl-PL" sz="12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5A4A404C-C22B-BC38-BB22-67CB987408B7}"/>
              </a:ext>
            </a:extLst>
          </p:cNvPr>
          <p:cNvGrpSpPr/>
          <p:nvPr/>
        </p:nvGrpSpPr>
        <p:grpSpPr>
          <a:xfrm>
            <a:off x="746215" y="3454773"/>
            <a:ext cx="2959042" cy="3276031"/>
            <a:chOff x="746215" y="3397623"/>
            <a:chExt cx="2959042" cy="3276031"/>
          </a:xfrm>
        </p:grpSpPr>
        <p:sp>
          <p:nvSpPr>
            <p:cNvPr id="20" name="Sześciokąt 19"/>
            <p:cNvSpPr/>
            <p:nvPr/>
          </p:nvSpPr>
          <p:spPr>
            <a:xfrm rot="5400000">
              <a:off x="587720" y="3556118"/>
              <a:ext cx="3276031" cy="2959042"/>
            </a:xfrm>
            <a:prstGeom prst="hexagon">
              <a:avLst>
                <a:gd name="adj" fmla="val 26032"/>
                <a:gd name="vf" fmla="val 11547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txBody>
            <a:bodyPr wrap="square" lIns="0" rtlCol="0" anchor="ctr">
              <a:spAutoFit/>
            </a:bodyPr>
            <a:lstStyle/>
            <a:p>
              <a:pPr algn="l"/>
              <a:endParaRPr lang="pl-PL" sz="2400" dirty="0">
                <a:solidFill>
                  <a:schemeClr val="tx2"/>
                </a:solidFill>
                <a:latin typeface="Ubuntu Light" panose="020B03040306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pole tekstowe 33"/>
            <p:cNvSpPr txBox="1"/>
            <p:nvPr/>
          </p:nvSpPr>
          <p:spPr>
            <a:xfrm>
              <a:off x="1384395" y="4023297"/>
              <a:ext cx="2081190" cy="193899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l-PL" altLang="pl-PL" sz="11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Współpraca instytucjonalna: </a:t>
              </a:r>
              <a:endParaRPr lang="pl-PL" sz="11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endParaRPr>
            </a:p>
            <a:p>
              <a:pPr marL="171450" lvl="0" indent="-1714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bg1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NBME National Board </a:t>
              </a:r>
              <a:br>
                <a:rPr lang="pl-PL" sz="1100" dirty="0">
                  <a:solidFill>
                    <a:schemeClr val="bg1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</a:br>
              <a:r>
                <a:rPr lang="en-US" sz="1100" dirty="0">
                  <a:solidFill>
                    <a:schemeClr val="bg1"/>
                  </a:solidFill>
                  <a:effectLst/>
                  <a:latin typeface="Segoe UI Light" panose="020B0502040204020203" pitchFamily="34" charset="0"/>
                  <a:ea typeface="Calibri" panose="020F0502020204030204" pitchFamily="34" charset="0"/>
                  <a:cs typeface="Segoe UI Light" panose="020B0502040204020203" pitchFamily="34" charset="0"/>
                </a:rPr>
                <a:t>of Medical Examiners</a:t>
              </a:r>
              <a:endParaRPr lang="pl-PL" sz="1100" dirty="0"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Calibri" panose="020F0502020204030204" pitchFamily="34" charset="0"/>
                <a:cs typeface="Segoe UI Light" panose="020B0502040204020203" pitchFamily="34" charset="0"/>
              </a:endParaRPr>
            </a:p>
            <a:p>
              <a:pPr marL="171450" indent="-1714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alt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AAMC Association </a:t>
              </a:r>
              <a:br>
                <a:rPr lang="pl-PL" alt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en-US" alt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of American Medical Colleges  (US</a:t>
              </a:r>
              <a:r>
                <a:rPr lang="pl-PL" alt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</a:t>
              </a:r>
              <a:r>
                <a:rPr lang="en-US" alt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)</a:t>
              </a:r>
              <a:r>
                <a:rPr lang="pl-PL" alt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</a:p>
            <a:p>
              <a:pPr marL="171450" lvl="0" indent="-1714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alt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CARMS Canadian Resident Matching Service (</a:t>
              </a:r>
              <a:r>
                <a:rPr lang="pl-PL" alt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</a:t>
              </a:r>
              <a:r>
                <a:rPr lang="en-US" altLang="pl-PL" sz="1100" dirty="0" err="1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anada</a:t>
              </a:r>
              <a:r>
                <a:rPr lang="en-US" alt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)</a:t>
              </a:r>
              <a:endParaRPr lang="pl-PL" altLang="pl-PL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endParaRPr lang="pl-PL" sz="1100" dirty="0">
                <a:solidFill>
                  <a:srgbClr val="00519E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523E52F5-CC68-F568-FB48-5B095E292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182D2F6A-E3AB-1C57-09A3-86A1C87EEE40}"/>
              </a:ext>
            </a:extLst>
          </p:cNvPr>
          <p:cNvGrpSpPr/>
          <p:nvPr/>
        </p:nvGrpSpPr>
        <p:grpSpPr>
          <a:xfrm>
            <a:off x="2267986" y="912934"/>
            <a:ext cx="2959042" cy="3276031"/>
            <a:chOff x="2267986" y="855784"/>
            <a:chExt cx="2959042" cy="3276031"/>
          </a:xfrm>
        </p:grpSpPr>
        <p:sp>
          <p:nvSpPr>
            <p:cNvPr id="24" name="Sześciokąt 23"/>
            <p:cNvSpPr/>
            <p:nvPr/>
          </p:nvSpPr>
          <p:spPr>
            <a:xfrm rot="5400000">
              <a:off x="2109491" y="1014279"/>
              <a:ext cx="3276031" cy="2959042"/>
            </a:xfrm>
            <a:prstGeom prst="hexagon">
              <a:avLst>
                <a:gd name="adj" fmla="val 26032"/>
                <a:gd name="vf" fmla="val 115470"/>
              </a:avLst>
            </a:prstGeom>
            <a:solidFill>
              <a:schemeClr val="accent3"/>
            </a:solidFill>
            <a:ln>
              <a:solidFill>
                <a:srgbClr val="00519E"/>
              </a:solidFill>
            </a:ln>
          </p:spPr>
          <p:txBody>
            <a:bodyPr wrap="square" lIns="0" rtlCol="0" anchor="ctr">
              <a:spAutoFit/>
            </a:bodyPr>
            <a:lstStyle/>
            <a:p>
              <a:pPr algn="l"/>
              <a:endParaRPr lang="pl-PL" sz="2400" dirty="0">
                <a:solidFill>
                  <a:schemeClr val="tx2"/>
                </a:solidFill>
                <a:latin typeface="Ubuntu Light" panose="020B03040306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pole tekstowe 25"/>
            <p:cNvSpPr txBox="1"/>
            <p:nvPr/>
          </p:nvSpPr>
          <p:spPr>
            <a:xfrm>
              <a:off x="2792364" y="1524545"/>
              <a:ext cx="2365356" cy="227754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l-PL" sz="1100" b="1" dirty="0" err="1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Studies</a:t>
              </a:r>
              <a:r>
                <a:rPr lang="pl-PL" sz="1100" b="1" dirty="0">
                  <a:solidFill>
                    <a:schemeClr val="accent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in English: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l-PL" sz="110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kierunek lekarski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l-PL" sz="110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kierunek lekarsko-dentystyczny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l-PL" sz="1100" dirty="0" err="1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Drug</a:t>
              </a:r>
              <a:r>
                <a:rPr lang="pl-PL" sz="110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Discovery and Development (studia magisterskie II stopnia)</a:t>
              </a: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l-PL" sz="1100" dirty="0">
                  <a:solidFill>
                    <a:schemeClr val="accent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Szkoła Doktorska Nauk Medycznych i Nauk o Zdrowiu </a:t>
              </a:r>
              <a:endParaRPr lang="pl-PL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>
                <a:spcAft>
                  <a:spcPts val="600"/>
                </a:spcAft>
              </a:pPr>
              <a:endParaRPr lang="en-GB" altLang="pl-PL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>
                <a:spcAft>
                  <a:spcPts val="600"/>
                </a:spcAft>
              </a:pPr>
              <a:endParaRPr lang="pl-PL" sz="1100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387383C6-7C7A-CACB-B364-1924E6EF1400}"/>
              </a:ext>
            </a:extLst>
          </p:cNvPr>
          <p:cNvGrpSpPr/>
          <p:nvPr/>
        </p:nvGrpSpPr>
        <p:grpSpPr>
          <a:xfrm>
            <a:off x="3760373" y="3445153"/>
            <a:ext cx="2959042" cy="3276031"/>
            <a:chOff x="3767197" y="3394827"/>
            <a:chExt cx="2959042" cy="3276031"/>
          </a:xfrm>
        </p:grpSpPr>
        <p:sp>
          <p:nvSpPr>
            <p:cNvPr id="19" name="Sześciokąt 18"/>
            <p:cNvSpPr/>
            <p:nvPr/>
          </p:nvSpPr>
          <p:spPr>
            <a:xfrm rot="5400000">
              <a:off x="3608702" y="3553322"/>
              <a:ext cx="3276031" cy="2959042"/>
            </a:xfrm>
            <a:prstGeom prst="hexagon">
              <a:avLst>
                <a:gd name="adj" fmla="val 26032"/>
                <a:gd name="vf" fmla="val 115470"/>
              </a:avLst>
            </a:prstGeom>
            <a:solidFill>
              <a:srgbClr val="A6192E"/>
            </a:solidFill>
            <a:ln>
              <a:solidFill>
                <a:srgbClr val="00519E"/>
              </a:solidFill>
            </a:ln>
          </p:spPr>
          <p:txBody>
            <a:bodyPr wrap="square" lIns="0" rtlCol="0" anchor="ctr">
              <a:spAutoFit/>
            </a:bodyPr>
            <a:lstStyle/>
            <a:p>
              <a:pPr algn="l"/>
              <a:endParaRPr lang="pl-PL" sz="2400" dirty="0">
                <a:solidFill>
                  <a:schemeClr val="tx2"/>
                </a:solidFill>
                <a:latin typeface="Ubuntu Light" panose="020B0304030602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Symbol zastępczy tekstu 3">
              <a:extLst>
                <a:ext uri="{FF2B5EF4-FFF2-40B4-BE49-F238E27FC236}">
                  <a16:creationId xmlns:a16="http://schemas.microsoft.com/office/drawing/2014/main" id="{D18F26F9-5094-417F-9DF1-AB35EA6E24D3}"/>
                </a:ext>
              </a:extLst>
            </p:cNvPr>
            <p:cNvSpPr txBox="1">
              <a:spLocks/>
            </p:cNvSpPr>
            <p:nvPr/>
          </p:nvSpPr>
          <p:spPr>
            <a:xfrm>
              <a:off x="4401832" y="4030121"/>
              <a:ext cx="2029620" cy="1840923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189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377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566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755" indent="0" algn="l" defTabSz="914377" rtl="0" eaLnBrk="1" latinLnBrk="0" hangingPunct="1">
                <a:lnSpc>
                  <a:spcPct val="12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l-PL" sz="11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Współpraca projektowa</a:t>
              </a:r>
              <a:endParaRPr lang="pl-PL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171450" indent="-171450">
                <a:lnSpc>
                  <a:spcPct val="100000"/>
                </a:lnSpc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bilateral exchange agreements </a:t>
              </a:r>
              <a:br>
                <a:rPr 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</a:br>
              <a:r>
                <a:rPr lang="en-US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with universities around the world</a:t>
              </a:r>
              <a:endParaRPr lang="pl-PL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171450" indent="-171450">
                <a:lnSpc>
                  <a:spcPct val="100000"/>
                </a:lnSpc>
                <a:buFont typeface="Wingdings" panose="05000000000000000000" pitchFamily="2" charset="2"/>
                <a:buChar char="§"/>
              </a:pPr>
              <a:r>
                <a:rPr lang="en-US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agreements</a:t>
              </a:r>
              <a:r>
                <a:rPr 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Erasmus+</a:t>
              </a:r>
            </a:p>
            <a:p>
              <a:pPr marL="171450" indent="-171450">
                <a:lnSpc>
                  <a:spcPct val="100000"/>
                </a:lnSpc>
                <a:buFont typeface="Wingdings" panose="05000000000000000000" pitchFamily="2" charset="2"/>
                <a:buChar char="§"/>
              </a:pPr>
              <a:r>
                <a:rPr lang="pl-PL" sz="1100" dirty="0" err="1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projects</a:t>
              </a:r>
              <a:r>
                <a:rPr 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 </a:t>
              </a:r>
              <a:r>
                <a:rPr lang="en-US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on cooperation for innovation and exchange of good practices</a:t>
              </a:r>
              <a:endParaRPr lang="pl-PL" sz="11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marL="171450" indent="-171450">
                <a:lnSpc>
                  <a:spcPct val="100000"/>
                </a:lnSpc>
                <a:buFont typeface="Wingdings" panose="05000000000000000000" pitchFamily="2" charset="2"/>
                <a:buChar char="§"/>
              </a:pPr>
              <a:r>
                <a:rPr lang="pl-PL" sz="1100" dirty="0" err="1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programme</a:t>
              </a:r>
              <a:r>
                <a:rPr 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</a:t>
              </a:r>
              <a:r>
                <a:rPr lang="pl-PL" sz="1100" dirty="0" err="1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Europubhealth</a:t>
              </a:r>
              <a:r>
                <a:rPr lang="pl-PL" sz="11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 +</a:t>
              </a:r>
            </a:p>
          </p:txBody>
        </p:sp>
      </p:grp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C95B08C9-B2D3-5328-049F-BA4259C7B9CD}"/>
              </a:ext>
            </a:extLst>
          </p:cNvPr>
          <p:cNvCxnSpPr>
            <a:cxnSpLocks/>
          </p:cNvCxnSpPr>
          <p:nvPr/>
        </p:nvCxnSpPr>
        <p:spPr>
          <a:xfrm>
            <a:off x="539749" y="800100"/>
            <a:ext cx="806450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ytuł 1">
            <a:extLst>
              <a:ext uri="{FF2B5EF4-FFF2-40B4-BE49-F238E27FC236}">
                <a16:creationId xmlns:a16="http://schemas.microsoft.com/office/drawing/2014/main" id="{F3443C72-822A-72B1-37AD-FA7BC2F9D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30" y="345531"/>
            <a:ext cx="8064500" cy="417187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l-PL" sz="2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Internacjonalizacja i współpraca międzynarodowa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84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światło, muzyka, w pomieszczeniu, noc&#10;&#10;Opis wygenerowany automatycznie">
            <a:extLst>
              <a:ext uri="{FF2B5EF4-FFF2-40B4-BE49-F238E27FC236}">
                <a16:creationId xmlns:a16="http://schemas.microsoft.com/office/drawing/2014/main" id="{C180546C-EA03-8EAF-F4BA-1FA4D3AF5C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9" r="76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9" name="Tytuł 1">
            <a:extLst>
              <a:ext uri="{FF2B5EF4-FFF2-40B4-BE49-F238E27FC236}">
                <a16:creationId xmlns:a16="http://schemas.microsoft.com/office/drawing/2014/main" id="{1FD73317-044A-43D7-A309-6B593D049442}"/>
              </a:ext>
            </a:extLst>
          </p:cNvPr>
          <p:cNvSpPr txBox="1">
            <a:spLocks/>
          </p:cNvSpPr>
          <p:nvPr/>
        </p:nvSpPr>
        <p:spPr>
          <a:xfrm>
            <a:off x="539748" y="345531"/>
            <a:ext cx="8064501" cy="417187"/>
          </a:xfrm>
          <a:prstGeom prst="rect">
            <a:avLst/>
          </a:prstGeom>
        </p:spPr>
        <p:txBody>
          <a:bodyPr lIns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UJ CM – nauka i badania</a:t>
            </a:r>
          </a:p>
        </p:txBody>
      </p:sp>
      <p:cxnSp>
        <p:nvCxnSpPr>
          <p:cNvPr id="60" name="Łącznik prosty 59">
            <a:extLst>
              <a:ext uri="{FF2B5EF4-FFF2-40B4-BE49-F238E27FC236}">
                <a16:creationId xmlns:a16="http://schemas.microsoft.com/office/drawing/2014/main" id="{10CC45F7-A92D-4BB6-9F57-336C02AC5910}"/>
              </a:ext>
            </a:extLst>
          </p:cNvPr>
          <p:cNvCxnSpPr>
            <a:cxnSpLocks/>
          </p:cNvCxnSpPr>
          <p:nvPr/>
        </p:nvCxnSpPr>
        <p:spPr>
          <a:xfrm>
            <a:off x="539749" y="800100"/>
            <a:ext cx="806450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013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57078F4-082B-39E0-F0E4-24B72C149DF3}"/>
              </a:ext>
            </a:extLst>
          </p:cNvPr>
          <p:cNvSpPr/>
          <p:nvPr/>
        </p:nvSpPr>
        <p:spPr>
          <a:xfrm>
            <a:off x="0" y="2898000"/>
            <a:ext cx="5417870" cy="3960000"/>
          </a:xfrm>
          <a:prstGeom prst="rect">
            <a:avLst/>
          </a:prstGeom>
          <a:solidFill>
            <a:srgbClr val="00519E"/>
          </a:solidFill>
        </p:spPr>
        <p:txBody>
          <a:bodyPr wrap="square" lIns="0" rtlCol="0" anchor="ctr">
            <a:spAutoFit/>
          </a:bodyPr>
          <a:lstStyle/>
          <a:p>
            <a:pPr algn="l"/>
            <a:endParaRPr lang="pl-PL" sz="2400" dirty="0">
              <a:solidFill>
                <a:schemeClr val="tx2"/>
              </a:solidFill>
              <a:latin typeface="Ubuntu Light" panose="020B03040306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ytuł 2">
            <a:extLst>
              <a:ext uri="{FF2B5EF4-FFF2-40B4-BE49-F238E27FC236}">
                <a16:creationId xmlns:a16="http://schemas.microsoft.com/office/drawing/2014/main" id="{E3A90B92-A9D9-40C1-AB07-BDB24D5FF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>
                <a:solidFill>
                  <a:srgbClr val="005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UJ CM – nauka i badania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B9D312A-90A8-9DF1-25DA-E6AE0B0AA45A}"/>
              </a:ext>
            </a:extLst>
          </p:cNvPr>
          <p:cNvSpPr txBox="1"/>
          <p:nvPr/>
        </p:nvSpPr>
        <p:spPr>
          <a:xfrm>
            <a:off x="1857398" y="3277562"/>
            <a:ext cx="288234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UJ CM realizuje program Inicjatywa Doskonałości – Uczelnia Badawcza. W ramach Priorytetowego Obszaru Badawczego „Jakość badań dla jakości życia” qLife naukowcy UJ CM prowadzą projekty badawcze z zakresu: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chorób społecznych i cywilizacyjnych,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zdrowia reprodukcyjnego,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medycyny regeneracyjnej.</a:t>
            </a:r>
          </a:p>
          <a:p>
            <a:pPr>
              <a:spcBef>
                <a:spcPts val="600"/>
              </a:spcBef>
            </a:pPr>
            <a:endParaRPr lang="pl-PL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65089" y="1053147"/>
            <a:ext cx="3596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srgbClr val="005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centra badawcze na światowym poziomie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srgbClr val="005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najwyższej jakości aparatura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srgbClr val="005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międzynarodowe zespoły naukowe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srgbClr val="005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kilkaset projektów realizowanych co roku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srgbClr val="00519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prestiżowe granty badawcze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7870" y="0"/>
            <a:ext cx="3725126" cy="6858000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5BDD7F5A-50D6-DD82-3561-E125C2EE41D3}"/>
              </a:ext>
            </a:extLst>
          </p:cNvPr>
          <p:cNvGrpSpPr/>
          <p:nvPr/>
        </p:nvGrpSpPr>
        <p:grpSpPr>
          <a:xfrm>
            <a:off x="465088" y="3259056"/>
            <a:ext cx="1173212" cy="2833769"/>
            <a:chOff x="465088" y="3259056"/>
            <a:chExt cx="1173212" cy="2833769"/>
          </a:xfrm>
        </p:grpSpPr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19772684-941A-6690-B425-03CB7EEA0406}"/>
                </a:ext>
              </a:extLst>
            </p:cNvPr>
            <p:cNvSpPr>
              <a:spLocks/>
            </p:cNvSpPr>
            <p:nvPr/>
          </p:nvSpPr>
          <p:spPr>
            <a:xfrm>
              <a:off x="465089" y="3968825"/>
              <a:ext cx="1173211" cy="2124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tlCol="0" anchor="ctr">
              <a:spAutoFit/>
            </a:bodyPr>
            <a:lstStyle/>
            <a:p>
              <a:pPr algn="l"/>
              <a:endParaRPr lang="pl-PL" sz="2400" dirty="0">
                <a:solidFill>
                  <a:schemeClr val="bg1"/>
                </a:solidFill>
                <a:latin typeface="Ubuntu Light" panose="020B0304030602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B15739D9-2401-6276-43CC-7A882F7D5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088" y="3259056"/>
              <a:ext cx="1173211" cy="1205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5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Motyw UJ CM - JASNY">
  <a:themeElements>
    <a:clrScheme name="UJ CM KOLORY">
      <a:dk1>
        <a:srgbClr val="18345B"/>
      </a:dk1>
      <a:lt1>
        <a:sysClr val="window" lastClr="FFFFFF"/>
      </a:lt1>
      <a:dk2>
        <a:srgbClr val="00519E"/>
      </a:dk2>
      <a:lt2>
        <a:srgbClr val="EEF0F8"/>
      </a:lt2>
      <a:accent1>
        <a:srgbClr val="18345B"/>
      </a:accent1>
      <a:accent2>
        <a:srgbClr val="00519E"/>
      </a:accent2>
      <a:accent3>
        <a:srgbClr val="FCC900"/>
      </a:accent3>
      <a:accent4>
        <a:srgbClr val="E6001B"/>
      </a:accent4>
      <a:accent5>
        <a:srgbClr val="A48E60"/>
      </a:accent5>
      <a:accent6>
        <a:srgbClr val="CDB590"/>
      </a:accent6>
      <a:hlink>
        <a:srgbClr val="006CD1"/>
      </a:hlink>
      <a:folHlink>
        <a:srgbClr val="7D9CB9"/>
      </a:folHlink>
    </a:clrScheme>
    <a:fontScheme name="UJ CM FONTS">
      <a:majorFont>
        <a:latin typeface="Ubuntu Light"/>
        <a:ea typeface=""/>
        <a:cs typeface=""/>
      </a:majorFont>
      <a:minorFont>
        <a:latin typeface="Ubuntu 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 lIns="0">
        <a:spAutoFit/>
      </a:bodyPr>
      <a:lstStyle>
        <a:defPPr algn="l">
          <a:defRPr sz="2400" dirty="0">
            <a:solidFill>
              <a:schemeClr val="tx2"/>
            </a:solidFill>
            <a:latin typeface="Ubuntu Light" panose="020B0304030602030204" pitchFamily="34" charset="0"/>
            <a:cs typeface="Times New Roman" panose="02020603050405020304" pitchFamily="18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UJCM-TEMPLATE-PL-4-3-2019.potx" id="{EBDBE640-6E9B-41BE-8797-FC4302996CC7}" vid="{656C8527-02AC-4C52-809C-F972BB794056}"/>
    </a:ext>
  </a:extLst>
</a:theme>
</file>

<file path=ppt/theme/theme2.xml><?xml version="1.0" encoding="utf-8"?>
<a:theme xmlns:a="http://schemas.openxmlformats.org/drawingml/2006/main" name="Motyw UJ CM - CIEMNY">
  <a:themeElements>
    <a:clrScheme name="UJ CM KOLORY">
      <a:dk1>
        <a:srgbClr val="18345B"/>
      </a:dk1>
      <a:lt1>
        <a:sysClr val="window" lastClr="FFFFFF"/>
      </a:lt1>
      <a:dk2>
        <a:srgbClr val="00519E"/>
      </a:dk2>
      <a:lt2>
        <a:srgbClr val="EEF0F8"/>
      </a:lt2>
      <a:accent1>
        <a:srgbClr val="18345B"/>
      </a:accent1>
      <a:accent2>
        <a:srgbClr val="00519E"/>
      </a:accent2>
      <a:accent3>
        <a:srgbClr val="FCC900"/>
      </a:accent3>
      <a:accent4>
        <a:srgbClr val="E6001B"/>
      </a:accent4>
      <a:accent5>
        <a:srgbClr val="A48E60"/>
      </a:accent5>
      <a:accent6>
        <a:srgbClr val="CDB590"/>
      </a:accent6>
      <a:hlink>
        <a:srgbClr val="006CD1"/>
      </a:hlink>
      <a:folHlink>
        <a:srgbClr val="7D9CB9"/>
      </a:folHlink>
    </a:clrScheme>
    <a:fontScheme name="UJ CM FONTS">
      <a:majorFont>
        <a:latin typeface="Ubuntu Light"/>
        <a:ea typeface=""/>
        <a:cs typeface=""/>
      </a:majorFont>
      <a:minorFont>
        <a:latin typeface="Ubuntu Light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 lIns="0">
        <a:spAutoFit/>
      </a:bodyPr>
      <a:lstStyle>
        <a:defPPr algn="l">
          <a:defRPr sz="2400" dirty="0">
            <a:solidFill>
              <a:schemeClr val="tx2"/>
            </a:solidFill>
            <a:latin typeface="Ubuntu Light" panose="020B0304030602030204" pitchFamily="34" charset="0"/>
            <a:cs typeface="Times New Roman" panose="02020603050405020304" pitchFamily="18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UJCM-TEMPLATE-PL-4-3-2019.potx" id="{EBDBE640-6E9B-41BE-8797-FC4302996CC7}" vid="{9B166BA6-6483-4A18-89AB-51DD7F6ACDA8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UJCM-TEMPLATE-PL-4-3-2020</Template>
  <TotalTime>52</TotalTime>
  <Words>578</Words>
  <Application>Microsoft Office PowerPoint</Application>
  <PresentationFormat>Pokaz na ekranie (4:3)</PresentationFormat>
  <Paragraphs>124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7" baseType="lpstr">
      <vt:lpstr>Ubuntu Light</vt:lpstr>
      <vt:lpstr>Calibri</vt:lpstr>
      <vt:lpstr>Ubuntu</vt:lpstr>
      <vt:lpstr>Segoe UI Light</vt:lpstr>
      <vt:lpstr>Segoe UI</vt:lpstr>
      <vt:lpstr>Arial</vt:lpstr>
      <vt:lpstr>Wingdings</vt:lpstr>
      <vt:lpstr>Motyw UJ CM - JASNY</vt:lpstr>
      <vt:lpstr>Motyw UJ CM - CIEMNY</vt:lpstr>
      <vt:lpstr>NAJLEPSZY UNIWERSYTET MEDYCZNY  W POLSCE</vt:lpstr>
      <vt:lpstr>Prezentacja programu PowerPoint</vt:lpstr>
      <vt:lpstr>Prezentacja programu PowerPoint</vt:lpstr>
      <vt:lpstr>Prezentacja programu PowerPoint</vt:lpstr>
      <vt:lpstr>Uniwersytet Jagielloński – Collegium Medicum</vt:lpstr>
      <vt:lpstr>Prezentacja programu PowerPoint</vt:lpstr>
      <vt:lpstr> Internacjonalizacja i współpraca międzynarodowa</vt:lpstr>
      <vt:lpstr>Prezentacja programu PowerPoint</vt:lpstr>
      <vt:lpstr>UJ CM – nauka i badania</vt:lpstr>
      <vt:lpstr>Prezentacja programu PowerPoint</vt:lpstr>
      <vt:lpstr>UJ CM w rankingach</vt:lpstr>
      <vt:lpstr>Prezentacja programu PowerPoint</vt:lpstr>
      <vt:lpstr>Szpitale uniwersyteckie</vt:lpstr>
      <vt:lpstr>Prezentacja programu PowerPoint</vt:lpstr>
      <vt:lpstr>Kampus medyczny</vt:lpstr>
      <vt:lpstr>Przyszłość – centrum dydaktyczno-badawcze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Ewa Skalska</dc:creator>
  <cp:lastModifiedBy>Ewa Skalska</cp:lastModifiedBy>
  <cp:revision>7</cp:revision>
  <dcterms:created xsi:type="dcterms:W3CDTF">2023-06-01T10:43:23Z</dcterms:created>
  <dcterms:modified xsi:type="dcterms:W3CDTF">2023-06-01T15:34:27Z</dcterms:modified>
</cp:coreProperties>
</file>