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659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61" r:id="rId5"/>
    <p:sldId id="262" r:id="rId6"/>
    <p:sldId id="277" r:id="rId7"/>
    <p:sldId id="272" r:id="rId8"/>
    <p:sldId id="259" r:id="rId9"/>
    <p:sldId id="278" r:id="rId10"/>
    <p:sldId id="280" r:id="rId11"/>
    <p:sldId id="260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Ubuntu" panose="020B0504030602030204" pitchFamily="34" charset="0"/>
      <p:regular r:id="rId19"/>
      <p:bold r:id="rId20"/>
      <p:italic r:id="rId21"/>
      <p:boldItalic r:id="rId22"/>
    </p:embeddedFont>
    <p:embeddedFont>
      <p:font typeface="Ubuntu Light" panose="020B0304030602030204" pitchFamily="34" charset="0"/>
      <p:regular r:id="rId23"/>
      <p:italic r:id="rId24"/>
    </p:embeddedFont>
    <p:embeddedFont>
      <p:font typeface="Ubuntu Medium" panose="020B0604030602030204" pitchFamily="34" charset="0"/>
      <p:regular r:id="rId25"/>
      <p:italic r:id="rId26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7" orient="horz" pos="3838" userDrawn="1">
          <p15:clr>
            <a:srgbClr val="A4A3A4"/>
          </p15:clr>
        </p15:guide>
        <p15:guide id="10" orient="horz" pos="4201" userDrawn="1">
          <p15:clr>
            <a:srgbClr val="A4A3A4"/>
          </p15:clr>
        </p15:guide>
        <p15:guide id="12" orient="horz" pos="845" userDrawn="1">
          <p15:clr>
            <a:srgbClr val="A4A3A4"/>
          </p15:clr>
        </p15:guide>
        <p15:guide id="13" orient="horz" pos="504" userDrawn="1">
          <p15:clr>
            <a:srgbClr val="A4A3A4"/>
          </p15:clr>
        </p15:guide>
        <p15:guide id="14" orient="horz" pos="663" userDrawn="1">
          <p15:clr>
            <a:srgbClr val="A4A3A4"/>
          </p15:clr>
        </p15:guide>
        <p15:guide id="15" orient="horz" pos="913" userDrawn="1">
          <p15:clr>
            <a:srgbClr val="A4A3A4"/>
          </p15:clr>
        </p15:guide>
        <p15:guide id="16" orient="horz" pos="731" userDrawn="1">
          <p15:clr>
            <a:srgbClr val="A4A3A4"/>
          </p15:clr>
        </p15:guide>
        <p15:guide id="18" pos="3016" userDrawn="1">
          <p15:clr>
            <a:srgbClr val="A4A3A4"/>
          </p15:clr>
        </p15:guide>
        <p15:guide id="20" pos="2727" userDrawn="1">
          <p15:clr>
            <a:srgbClr val="A4A3A4"/>
          </p15:clr>
        </p15:guide>
        <p15:guide id="23" orient="horz" userDrawn="1">
          <p15:clr>
            <a:srgbClr val="A4A3A4"/>
          </p15:clr>
        </p15:guide>
        <p15:guide id="24" orient="horz" pos="9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51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2388" y="150"/>
      </p:cViewPr>
      <p:guideLst>
        <p:guide orient="horz" pos="2160"/>
        <p:guide pos="2880"/>
        <p:guide orient="horz" pos="414"/>
        <p:guide orient="horz" pos="3838"/>
        <p:guide orient="horz" pos="4201"/>
        <p:guide orient="horz" pos="845"/>
        <p:guide orient="horz" pos="504"/>
        <p:guide orient="horz" pos="663"/>
        <p:guide orient="horz" pos="913"/>
        <p:guide orient="horz" pos="731"/>
        <p:guide pos="3016"/>
        <p:guide pos="2727"/>
        <p:guide orient="horz"/>
        <p:guide orient="horz" pos="9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268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088FDC1-4FCF-478E-A25C-DD7598C705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3BB8D17-50F7-4EF8-9FEF-C93CDE58BA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CBF28-4D3C-4816-848A-6D526A48BFB7}" type="datetimeFigureOut">
              <a:rPr lang="pl-PL" smtClean="0"/>
              <a:t>02.12.2022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C5C0E39-0386-4AD4-8461-8F0956D964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4089A56-D6A1-4324-B2D4-D6FE013F87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CC4B6-0EFF-48CD-8872-CE8EE6E67B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1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63DE7-58EE-4708-86C8-84BF9FDA288C}" type="datetimeFigureOut">
              <a:rPr lang="pl-PL" smtClean="0"/>
              <a:t>02.12.2022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277F2-E288-4D39-8A55-582F04B7C7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167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D4AEB17F-42F2-48AE-9F06-17764A7036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2831" y="730800"/>
            <a:ext cx="2804733" cy="1364400"/>
          </a:xfrm>
          <a:prstGeom prst="rect">
            <a:avLst/>
          </a:prstGeom>
        </p:spPr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2729609"/>
            <a:ext cx="8064500" cy="3374441"/>
          </a:xfrm>
          <a:prstGeom prst="rect">
            <a:avLst/>
          </a:prstGeom>
        </p:spPr>
        <p:txBody>
          <a:bodyPr lIns="0" rIns="0"/>
          <a:lstStyle>
            <a:lvl1pPr algn="ctr"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154979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2729609"/>
            <a:ext cx="8064500" cy="3374441"/>
          </a:xfrm>
          <a:prstGeom prst="rect">
            <a:avLst/>
          </a:prstGeom>
        </p:spPr>
        <p:txBody>
          <a:bodyPr lIns="0" rIns="0"/>
          <a:lstStyle>
            <a:lvl1pPr algn="ctr"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E4418A9-9E23-4FE8-9660-DD2C4B499B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9760" y="748312"/>
            <a:ext cx="2824479" cy="13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2046904"/>
            <a:ext cx="8064500" cy="33744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Wpisz tytuł rozdziału</a:t>
            </a:r>
          </a:p>
        </p:txBody>
      </p:sp>
    </p:spTree>
    <p:extLst>
      <p:ext uri="{BB962C8B-B14F-4D97-AF65-F5344CB8AC3E}">
        <p14:creationId xmlns:p14="http://schemas.microsoft.com/office/powerpoint/2010/main" val="2886815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345531"/>
            <a:ext cx="8064501" cy="417187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0371C340-BFE1-48D9-9C52-F92478E54A1A}"/>
              </a:ext>
            </a:extLst>
          </p:cNvPr>
          <p:cNvCxnSpPr>
            <a:cxnSpLocks/>
          </p:cNvCxnSpPr>
          <p:nvPr userDrawn="1"/>
        </p:nvCxnSpPr>
        <p:spPr>
          <a:xfrm>
            <a:off x="413148" y="800100"/>
            <a:ext cx="5206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413149" y="800100"/>
            <a:ext cx="831770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082705"/>
            <a:ext cx="4032250" cy="50101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CEE54D18-0A1F-4911-B892-47B6E6024FD6}"/>
              </a:ext>
            </a:extLst>
          </p:cNvPr>
          <p:cNvCxnSpPr>
            <a:cxnSpLocks/>
          </p:cNvCxnSpPr>
          <p:nvPr userDrawn="1"/>
        </p:nvCxnSpPr>
        <p:spPr>
          <a:xfrm>
            <a:off x="539749" y="6273800"/>
            <a:ext cx="806450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01AA776-3549-4B83-8EE3-9428832224FF}"/>
              </a:ext>
            </a:extLst>
          </p:cNvPr>
          <p:cNvSpPr txBox="1"/>
          <p:nvPr userDrawn="1"/>
        </p:nvSpPr>
        <p:spPr>
          <a:xfrm>
            <a:off x="7070885" y="6484002"/>
            <a:ext cx="1533365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A16889B1-82C5-4B5F-B923-F2C787E8C857}"/>
              </a:ext>
            </a:extLst>
          </p:cNvPr>
          <p:cNvCxnSpPr>
            <a:cxnSpLocks/>
          </p:cNvCxnSpPr>
          <p:nvPr userDrawn="1"/>
        </p:nvCxnSpPr>
        <p:spPr>
          <a:xfrm>
            <a:off x="539750" y="800100"/>
            <a:ext cx="80645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az 18">
            <a:extLst>
              <a:ext uri="{FF2B5EF4-FFF2-40B4-BE49-F238E27FC236}">
                <a16:creationId xmlns:a16="http://schemas.microsoft.com/office/drawing/2014/main" id="{77CC8636-1111-47BB-B3C6-52C3D3FD5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35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podtyty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837486"/>
            <a:ext cx="4032252" cy="31123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345528"/>
            <a:ext cx="8064500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39747" y="6273800"/>
            <a:ext cx="806450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0371C340-BFE1-48D9-9C52-F92478E54A1A}"/>
              </a:ext>
            </a:extLst>
          </p:cNvPr>
          <p:cNvCxnSpPr>
            <a:cxnSpLocks/>
          </p:cNvCxnSpPr>
          <p:nvPr userDrawn="1"/>
        </p:nvCxnSpPr>
        <p:spPr>
          <a:xfrm>
            <a:off x="413148" y="800100"/>
            <a:ext cx="5206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7070885" y="6484002"/>
            <a:ext cx="1533365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39747" y="800100"/>
            <a:ext cx="80645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7" y="1358932"/>
            <a:ext cx="4032252" cy="473389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5D43AF3-76B4-45BA-8D9E-E4D3E3EA2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96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345531"/>
            <a:ext cx="8064501" cy="4171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0371C340-BFE1-48D9-9C52-F92478E54A1A}"/>
              </a:ext>
            </a:extLst>
          </p:cNvPr>
          <p:cNvCxnSpPr>
            <a:cxnSpLocks/>
          </p:cNvCxnSpPr>
          <p:nvPr userDrawn="1"/>
        </p:nvCxnSpPr>
        <p:spPr>
          <a:xfrm>
            <a:off x="413148" y="800100"/>
            <a:ext cx="5206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413149" y="800100"/>
            <a:ext cx="831770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082705"/>
            <a:ext cx="4032250" cy="50101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A16889B1-82C5-4B5F-B923-F2C787E8C857}"/>
              </a:ext>
            </a:extLst>
          </p:cNvPr>
          <p:cNvCxnSpPr>
            <a:cxnSpLocks/>
          </p:cNvCxnSpPr>
          <p:nvPr userDrawn="1"/>
        </p:nvCxnSpPr>
        <p:spPr>
          <a:xfrm>
            <a:off x="539749" y="800100"/>
            <a:ext cx="80645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977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, podtyty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837486"/>
            <a:ext cx="4032252" cy="31123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345528"/>
            <a:ext cx="8064500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39747" y="6273800"/>
            <a:ext cx="806450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0371C340-BFE1-48D9-9C52-F92478E54A1A}"/>
              </a:ext>
            </a:extLst>
          </p:cNvPr>
          <p:cNvCxnSpPr>
            <a:cxnSpLocks/>
          </p:cNvCxnSpPr>
          <p:nvPr userDrawn="1"/>
        </p:nvCxnSpPr>
        <p:spPr>
          <a:xfrm>
            <a:off x="413148" y="800100"/>
            <a:ext cx="520660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7070885" y="6484002"/>
            <a:ext cx="1533365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39750" y="800100"/>
            <a:ext cx="80645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7" y="1358932"/>
            <a:ext cx="4032252" cy="473389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B90E51C2-742A-42CD-91A7-F18213EFB3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96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39750" y="6273800"/>
            <a:ext cx="80645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7070885" y="6484002"/>
            <a:ext cx="1533365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6758E55-99A2-475E-B53B-055F67E52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5" y="6392927"/>
            <a:ext cx="130893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35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407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je końc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71F7AE5-CEE1-424D-A010-91399B49C25D}"/>
              </a:ext>
            </a:extLst>
          </p:cNvPr>
          <p:cNvSpPr txBox="1"/>
          <p:nvPr userDrawn="1"/>
        </p:nvSpPr>
        <p:spPr>
          <a:xfrm>
            <a:off x="1236422" y="2840806"/>
            <a:ext cx="6671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bg1"/>
                </a:solidFill>
              </a:rPr>
              <a:t>www.</a:t>
            </a:r>
            <a:r>
              <a:rPr lang="pl-PL" sz="2800" b="1" dirty="0">
                <a:solidFill>
                  <a:schemeClr val="bg1"/>
                </a:solidFill>
                <a:latin typeface="Ubuntu" panose="020B0504030602030204" pitchFamily="34" charset="0"/>
              </a:rPr>
              <a:t>cm-uj.krakow.pl </a:t>
            </a:r>
          </a:p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bg1"/>
                </a:solidFill>
              </a:rPr>
              <a:t>facebook.com/</a:t>
            </a:r>
            <a:r>
              <a:rPr lang="pl-PL" sz="2800" b="1" dirty="0" err="1">
                <a:solidFill>
                  <a:schemeClr val="bg1"/>
                </a:solidFill>
                <a:latin typeface="Ubuntu" panose="020B0504030602030204" pitchFamily="34" charset="0"/>
              </a:rPr>
              <a:t>UJCMuniversity</a:t>
            </a:r>
            <a:endParaRPr lang="pl-PL" sz="2800" b="1" kern="1400" spc="400" dirty="0">
              <a:solidFill>
                <a:schemeClr val="bg1"/>
              </a:solidFill>
              <a:latin typeface="Ubuntu" panose="020B0504030602030204" pitchFamily="34" charset="0"/>
              <a:ea typeface="Lato Heavy" pitchFamily="34" charset="0"/>
              <a:cs typeface="Lato Heavy" pitchFamily="34" charset="0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FF46A74-E164-494D-8C81-443057E5B3E1}"/>
              </a:ext>
            </a:extLst>
          </p:cNvPr>
          <p:cNvCxnSpPr>
            <a:cxnSpLocks/>
          </p:cNvCxnSpPr>
          <p:nvPr userDrawn="1"/>
        </p:nvCxnSpPr>
        <p:spPr>
          <a:xfrm>
            <a:off x="1236420" y="4183397"/>
            <a:ext cx="667116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>
            <a:extLst>
              <a:ext uri="{FF2B5EF4-FFF2-40B4-BE49-F238E27FC236}">
                <a16:creationId xmlns:a16="http://schemas.microsoft.com/office/drawing/2014/main" id="{1FABF8A0-4F79-43FD-81D8-ED10B6952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3318" y="4431309"/>
            <a:ext cx="5677365" cy="921576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dane prezentującego (opcjonalnie)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742BE6D-1C4B-48B3-A7C9-1D24C1A4B4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9760" y="748312"/>
            <a:ext cx="2824479" cy="13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8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2046904"/>
            <a:ext cx="8064500" cy="33744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Wpisz tytuł rozdziału</a:t>
            </a:r>
          </a:p>
        </p:txBody>
      </p:sp>
    </p:spTree>
    <p:extLst>
      <p:ext uri="{BB962C8B-B14F-4D97-AF65-F5344CB8AC3E}">
        <p14:creationId xmlns:p14="http://schemas.microsoft.com/office/powerpoint/2010/main" val="149292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345531"/>
            <a:ext cx="8064501" cy="417187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39750" y="6273800"/>
            <a:ext cx="80645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7109460" y="6484002"/>
            <a:ext cx="1494791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tx2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tx2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39750" y="800100"/>
            <a:ext cx="80645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082705"/>
            <a:ext cx="4032249" cy="501012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BB352C0-5819-4EAD-AD83-3DFDFDD1E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9929"/>
            <a:ext cx="120248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07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podtyty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837486"/>
            <a:ext cx="4032252" cy="31123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345528"/>
            <a:ext cx="8064500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39750" y="6273800"/>
            <a:ext cx="80645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7070885" y="6484002"/>
            <a:ext cx="1533365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tx2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tx2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39750" y="800100"/>
            <a:ext cx="80645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5" y="1466882"/>
            <a:ext cx="4032253" cy="455363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471521ED-9EC5-4CB1-8A61-46B901B01C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9929"/>
            <a:ext cx="120248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01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345531"/>
            <a:ext cx="8064501" cy="4171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39749" y="800100"/>
            <a:ext cx="806450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082705"/>
            <a:ext cx="4032249" cy="501012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82018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550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podtyty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837486"/>
            <a:ext cx="4032253" cy="31123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345528"/>
            <a:ext cx="8064501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39750" y="6273800"/>
            <a:ext cx="80645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7070885" y="6484002"/>
            <a:ext cx="1533365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tx2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tx2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39750" y="800100"/>
            <a:ext cx="80645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466882"/>
            <a:ext cx="4032249" cy="455363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3B6D85E-5A1D-46E4-9015-F75762CEB9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9929"/>
            <a:ext cx="120248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24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39750" y="6273800"/>
            <a:ext cx="80645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7070885" y="6484002"/>
            <a:ext cx="1533365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tx2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tx2"/>
              </a:solidFill>
              <a:latin typeface="Ubuntu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AC6174F-FF75-44CF-851A-D0262536A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9929"/>
            <a:ext cx="120248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6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550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87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je końc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71F7AE5-CEE1-424D-A010-91399B49C25D}"/>
              </a:ext>
            </a:extLst>
          </p:cNvPr>
          <p:cNvSpPr txBox="1"/>
          <p:nvPr userDrawn="1"/>
        </p:nvSpPr>
        <p:spPr>
          <a:xfrm>
            <a:off x="570734" y="2775276"/>
            <a:ext cx="7824563" cy="1540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pl-PL" sz="1800" dirty="0">
                <a:solidFill>
                  <a:schemeClr val="tx2"/>
                </a:solidFill>
              </a:rPr>
              <a:t>www.</a:t>
            </a:r>
            <a:r>
              <a:rPr lang="pl-PL" sz="1800" b="1" dirty="0">
                <a:solidFill>
                  <a:schemeClr val="tx2"/>
                </a:solidFill>
                <a:latin typeface="Ubuntu" panose="020B0504030602030204" pitchFamily="34" charset="0"/>
              </a:rPr>
              <a:t>cm-uj.krakow.pl </a:t>
            </a:r>
          </a:p>
          <a:p>
            <a:pPr algn="ctr">
              <a:spcBef>
                <a:spcPts val="600"/>
              </a:spcBef>
            </a:pPr>
            <a:r>
              <a:rPr lang="pl-PL" sz="1800" dirty="0">
                <a:solidFill>
                  <a:schemeClr val="tx2"/>
                </a:solidFill>
              </a:rPr>
              <a:t>facebook.com/</a:t>
            </a:r>
            <a:r>
              <a:rPr lang="pl-PL" sz="1800" b="1" dirty="0" err="1">
                <a:solidFill>
                  <a:schemeClr val="tx2"/>
                </a:solidFill>
                <a:latin typeface="Ubuntu" panose="020B0504030602030204" pitchFamily="34" charset="0"/>
              </a:rPr>
              <a:t>UJCMuniversity</a:t>
            </a:r>
            <a:endParaRPr lang="pl-PL" sz="1800" b="1" dirty="0">
              <a:solidFill>
                <a:schemeClr val="tx2"/>
              </a:solidFill>
              <a:latin typeface="Ubuntu" panose="020B0504030602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pl-PL" sz="1800" b="0" dirty="0">
                <a:solidFill>
                  <a:schemeClr val="tx2"/>
                </a:solidFill>
                <a:latin typeface="Ubuntu" panose="020B0504030602030204" pitchFamily="34" charset="0"/>
              </a:rPr>
              <a:t>Instagram.com/</a:t>
            </a:r>
            <a:r>
              <a:rPr lang="pl-PL" sz="1800" b="1" dirty="0" err="1">
                <a:solidFill>
                  <a:schemeClr val="tx2"/>
                </a:solidFill>
                <a:latin typeface="Ubuntu" panose="020B0504030602030204" pitchFamily="34" charset="0"/>
              </a:rPr>
              <a:t>collegium.medicum.uj</a:t>
            </a:r>
            <a:endParaRPr lang="pl-PL" sz="1800" b="1" dirty="0">
              <a:solidFill>
                <a:schemeClr val="tx2"/>
              </a:solidFill>
              <a:latin typeface="Ubuntu" panose="020B0504030602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pl-PL" sz="1800" b="0" dirty="0">
                <a:solidFill>
                  <a:schemeClr val="tx2"/>
                </a:solidFill>
                <a:latin typeface="Ubuntu" panose="020B0504030602030204" pitchFamily="34" charset="0"/>
              </a:rPr>
              <a:t>linkedin.com/</a:t>
            </a:r>
            <a:r>
              <a:rPr lang="pl-PL" sz="1800" b="0" dirty="0" err="1">
                <a:solidFill>
                  <a:schemeClr val="tx2"/>
                </a:solidFill>
                <a:latin typeface="Ubuntu" panose="020B0504030602030204" pitchFamily="34" charset="0"/>
              </a:rPr>
              <a:t>company</a:t>
            </a:r>
            <a:r>
              <a:rPr lang="pl-PL" sz="1800" b="0" dirty="0">
                <a:solidFill>
                  <a:schemeClr val="tx2"/>
                </a:solidFill>
                <a:latin typeface="Ubuntu" panose="020B0504030602030204" pitchFamily="34" charset="0"/>
              </a:rPr>
              <a:t>/</a:t>
            </a:r>
            <a:r>
              <a:rPr lang="pl-PL" sz="1800" b="1" dirty="0">
                <a:solidFill>
                  <a:schemeClr val="tx2"/>
                </a:solidFill>
                <a:latin typeface="Ubuntu" panose="020B0504030602030204" pitchFamily="34" charset="0"/>
              </a:rPr>
              <a:t>uniwersytet-</a:t>
            </a:r>
            <a:r>
              <a:rPr lang="pl-PL" sz="1800" b="1" dirty="0" err="1">
                <a:solidFill>
                  <a:schemeClr val="tx2"/>
                </a:solidFill>
                <a:latin typeface="Ubuntu" panose="020B0504030602030204" pitchFamily="34" charset="0"/>
              </a:rPr>
              <a:t>jagiellonski</a:t>
            </a:r>
            <a:r>
              <a:rPr lang="pl-PL" sz="1800" b="1" dirty="0">
                <a:solidFill>
                  <a:schemeClr val="tx2"/>
                </a:solidFill>
                <a:latin typeface="Ubuntu" panose="020B0504030602030204" pitchFamily="34" charset="0"/>
              </a:rPr>
              <a:t>-collegium-</a:t>
            </a:r>
            <a:r>
              <a:rPr lang="pl-PL" sz="1800" b="1" dirty="0" err="1">
                <a:solidFill>
                  <a:schemeClr val="tx2"/>
                </a:solidFill>
                <a:latin typeface="Ubuntu" panose="020B0504030602030204" pitchFamily="34" charset="0"/>
              </a:rPr>
              <a:t>medicum</a:t>
            </a:r>
            <a:endParaRPr lang="pl-PL" sz="1800" b="1" dirty="0">
              <a:solidFill>
                <a:schemeClr val="tx2"/>
              </a:solidFill>
              <a:latin typeface="Ubuntu" panose="020B0504030602030204" pitchFamily="34" charset="0"/>
            </a:endParaRPr>
          </a:p>
          <a:p>
            <a:pPr algn="ctr">
              <a:spcBef>
                <a:spcPts val="1200"/>
              </a:spcBef>
            </a:pPr>
            <a:endParaRPr lang="pl-PL" sz="2800" b="1" dirty="0">
              <a:solidFill>
                <a:schemeClr val="tx2"/>
              </a:solidFill>
              <a:latin typeface="Ubuntu" panose="020B0504030602030204" pitchFamily="34" charset="0"/>
            </a:endParaRPr>
          </a:p>
          <a:p>
            <a:pPr algn="ctr">
              <a:spcBef>
                <a:spcPts val="1200"/>
              </a:spcBef>
            </a:pPr>
            <a:endParaRPr lang="pl-PL" sz="2800" b="1" dirty="0">
              <a:solidFill>
                <a:schemeClr val="tx2"/>
              </a:solidFill>
              <a:latin typeface="Ubuntu" panose="020B0504030602030204" pitchFamily="34" charset="0"/>
            </a:endParaRPr>
          </a:p>
          <a:p>
            <a:pPr algn="ctr">
              <a:spcBef>
                <a:spcPts val="1200"/>
              </a:spcBef>
            </a:pPr>
            <a:endParaRPr lang="pl-PL" sz="2800" b="1" kern="1400" spc="400" dirty="0">
              <a:solidFill>
                <a:schemeClr val="tx2"/>
              </a:solidFill>
              <a:latin typeface="Ubuntu" panose="020B0504030602030204" pitchFamily="34" charset="0"/>
              <a:ea typeface="Lato Heavy" pitchFamily="34" charset="0"/>
              <a:cs typeface="Lato Heavy" pitchFamily="34" charset="0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FF46A74-E164-494D-8C81-443057E5B3E1}"/>
              </a:ext>
            </a:extLst>
          </p:cNvPr>
          <p:cNvCxnSpPr>
            <a:cxnSpLocks/>
          </p:cNvCxnSpPr>
          <p:nvPr userDrawn="1"/>
        </p:nvCxnSpPr>
        <p:spPr>
          <a:xfrm>
            <a:off x="1236420" y="4447284"/>
            <a:ext cx="66711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B464EDBB-A872-44BF-AA74-E7A3C38E54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2831" y="730800"/>
            <a:ext cx="2804733" cy="13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4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D6707D9-69A4-4239-87CC-AA855D5E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082705"/>
            <a:ext cx="8064500" cy="50942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2">
            <a:extLst>
              <a:ext uri="{FF2B5EF4-FFF2-40B4-BE49-F238E27FC236}">
                <a16:creationId xmlns:a16="http://schemas.microsoft.com/office/drawing/2014/main" id="{93D31CC7-A5E5-4F34-A682-4A25B475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42901"/>
            <a:ext cx="8064500" cy="655666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7958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3" r:id="rId4"/>
    <p:sldLayoutId id="2147483666" r:id="rId5"/>
    <p:sldLayoutId id="2147483670" r:id="rId6"/>
    <p:sldLayoutId id="2147483667" r:id="rId7"/>
    <p:sldLayoutId id="2147483655" r:id="rId8"/>
    <p:sldLayoutId id="2147483654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36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40" userDrawn="1">
          <p15:clr>
            <a:srgbClr val="F26B43"/>
          </p15:clr>
        </p15:guide>
        <p15:guide id="4" pos="54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89F9C73-0549-4441-BB84-F04475A79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46076"/>
            <a:ext cx="8064500" cy="56832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671C419-1785-4F7D-9E92-13054CF4B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082705"/>
            <a:ext cx="80645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8739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9" r:id="rId5"/>
    <p:sldLayoutId id="2147483671" r:id="rId6"/>
    <p:sldLayoutId id="2147483668" r:id="rId7"/>
    <p:sldLayoutId id="2147483664" r:id="rId8"/>
    <p:sldLayoutId id="2147483665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18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36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54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72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40" userDrawn="1">
          <p15:clr>
            <a:srgbClr val="F26B43"/>
          </p15:clr>
        </p15:guide>
        <p15:guide id="3" pos="54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png"/><Relationship Id="rId2" Type="http://schemas.openxmlformats.org/officeDocument/2006/relationships/image" Target="../media/image8.emf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emf"/><Relationship Id="rId4" Type="http://schemas.openxmlformats.org/officeDocument/2006/relationships/image" Target="../media/image10.png"/><Relationship Id="rId9" Type="http://schemas.openxmlformats.org/officeDocument/2006/relationships/image" Target="../media/image15.emf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jp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DAB963CC-EDD5-4F8F-A1D4-A436611433C8}"/>
              </a:ext>
            </a:extLst>
          </p:cNvPr>
          <p:cNvSpPr txBox="1">
            <a:spLocks/>
          </p:cNvSpPr>
          <p:nvPr/>
        </p:nvSpPr>
        <p:spPr>
          <a:xfrm>
            <a:off x="2530839" y="3885684"/>
            <a:ext cx="4282115" cy="725476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algn="ctr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pl-PL" sz="1800" dirty="0"/>
              <a:t>Ponad 650 lat doświadczenia </a:t>
            </a:r>
          </a:p>
          <a:p>
            <a:pPr>
              <a:spcBef>
                <a:spcPts val="600"/>
              </a:spcBef>
            </a:pPr>
            <a:r>
              <a:rPr lang="pl-PL" sz="1800" dirty="0"/>
              <a:t>w działalności dydaktycznej i naukowej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DAB963CC-EDD5-4F8F-A1D4-A436611433C8}"/>
              </a:ext>
            </a:extLst>
          </p:cNvPr>
          <p:cNvSpPr txBox="1">
            <a:spLocks/>
          </p:cNvSpPr>
          <p:nvPr/>
        </p:nvSpPr>
        <p:spPr>
          <a:xfrm>
            <a:off x="633671" y="2970380"/>
            <a:ext cx="8064500" cy="58012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algn="ctr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/>
              <a:t>Najlepszy uniwersytet medyczny w Polsce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24C56417-F549-4E70-A6F1-E40681E11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6" y="5464716"/>
            <a:ext cx="977492" cy="101905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E00D36B7-A93F-46AA-9841-07B009F39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264" y="5590424"/>
            <a:ext cx="580126" cy="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14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25">
            <a:extLst>
              <a:ext uri="{FF2B5EF4-FFF2-40B4-BE49-F238E27FC236}">
                <a16:creationId xmlns:a16="http://schemas.microsoft.com/office/drawing/2014/main" id="{643BF3C1-F342-4341-8587-014CEA441C1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488810" y="2041794"/>
            <a:ext cx="3996000" cy="228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cxnSp>
        <p:nvCxnSpPr>
          <p:cNvPr id="59" name="Łącznik prosty ze strzałką 58">
            <a:extLst>
              <a:ext uri="{FF2B5EF4-FFF2-40B4-BE49-F238E27FC236}">
                <a16:creationId xmlns:a16="http://schemas.microsoft.com/office/drawing/2014/main" id="{3602B6DF-1550-4163-8873-218F5096D2D1}"/>
              </a:ext>
            </a:extLst>
          </p:cNvPr>
          <p:cNvCxnSpPr>
            <a:cxnSpLocks/>
          </p:cNvCxnSpPr>
          <p:nvPr/>
        </p:nvCxnSpPr>
        <p:spPr>
          <a:xfrm flipV="1">
            <a:off x="2965877" y="1270000"/>
            <a:ext cx="2809448" cy="5213911"/>
          </a:xfrm>
          <a:prstGeom prst="straightConnector1">
            <a:avLst/>
          </a:prstGeom>
          <a:ln w="9525">
            <a:solidFill>
              <a:srgbClr val="022F5D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ytuł 1">
            <a:extLst>
              <a:ext uri="{FF2B5EF4-FFF2-40B4-BE49-F238E27FC236}">
                <a16:creationId xmlns:a16="http://schemas.microsoft.com/office/drawing/2014/main" id="{1FD73317-044A-43D7-A309-6B593D049442}"/>
              </a:ext>
            </a:extLst>
          </p:cNvPr>
          <p:cNvSpPr txBox="1">
            <a:spLocks/>
          </p:cNvSpPr>
          <p:nvPr/>
        </p:nvSpPr>
        <p:spPr>
          <a:xfrm>
            <a:off x="539749" y="345531"/>
            <a:ext cx="8064501" cy="417187"/>
          </a:xfrm>
          <a:prstGeom prst="rect">
            <a:avLst/>
          </a:prstGeom>
        </p:spPr>
        <p:txBody>
          <a:bodyPr lIns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Uniwersytet Jagielloński</a:t>
            </a:r>
          </a:p>
        </p:txBody>
      </p:sp>
      <p:cxnSp>
        <p:nvCxnSpPr>
          <p:cNvPr id="64" name="Łącznik prosty 59">
            <a:extLst>
              <a:ext uri="{FF2B5EF4-FFF2-40B4-BE49-F238E27FC236}">
                <a16:creationId xmlns:a16="http://schemas.microsoft.com/office/drawing/2014/main" id="{10CC45F7-A92D-4BB6-9F57-336C02AC5910}"/>
              </a:ext>
            </a:extLst>
          </p:cNvPr>
          <p:cNvCxnSpPr>
            <a:cxnSpLocks/>
          </p:cNvCxnSpPr>
          <p:nvPr/>
        </p:nvCxnSpPr>
        <p:spPr>
          <a:xfrm>
            <a:off x="539749" y="800100"/>
            <a:ext cx="39490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Prostokąt 64">
            <a:extLst>
              <a:ext uri="{FF2B5EF4-FFF2-40B4-BE49-F238E27FC236}">
                <a16:creationId xmlns:a16="http://schemas.microsoft.com/office/drawing/2014/main" id="{C3D9E628-72D6-4B5F-A923-96AD5E0CD7C5}"/>
              </a:ext>
            </a:extLst>
          </p:cNvPr>
          <p:cNvSpPr/>
          <p:nvPr/>
        </p:nvSpPr>
        <p:spPr>
          <a:xfrm>
            <a:off x="5486422" y="5276551"/>
            <a:ext cx="355295" cy="945358"/>
          </a:xfrm>
          <a:prstGeom prst="rect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8" name="Picture 13" descr="D:\--- PREZENTACJA ---\slajdy\1364.emf">
            <a:extLst>
              <a:ext uri="{FF2B5EF4-FFF2-40B4-BE49-F238E27FC236}">
                <a16:creationId xmlns:a16="http://schemas.microsoft.com/office/drawing/2014/main" id="{16F564DF-C017-4B39-8722-2789825DA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5850" y="5920709"/>
            <a:ext cx="1470894" cy="486226"/>
          </a:xfrm>
          <a:prstGeom prst="rect">
            <a:avLst/>
          </a:prstGeom>
          <a:noFill/>
        </p:spPr>
      </p:pic>
      <p:cxnSp>
        <p:nvCxnSpPr>
          <p:cNvPr id="69" name="Łącznik prosty 9">
            <a:extLst>
              <a:ext uri="{FF2B5EF4-FFF2-40B4-BE49-F238E27FC236}">
                <a16:creationId xmlns:a16="http://schemas.microsoft.com/office/drawing/2014/main" id="{A02417A8-CBCD-4A3A-844A-8D48DEBB063F}"/>
              </a:ext>
            </a:extLst>
          </p:cNvPr>
          <p:cNvCxnSpPr>
            <a:cxnSpLocks/>
          </p:cNvCxnSpPr>
          <p:nvPr/>
        </p:nvCxnSpPr>
        <p:spPr>
          <a:xfrm>
            <a:off x="1001484" y="6484076"/>
            <a:ext cx="1950756" cy="0"/>
          </a:xfrm>
          <a:prstGeom prst="line">
            <a:avLst/>
          </a:prstGeom>
          <a:ln w="9525">
            <a:solidFill>
              <a:srgbClr val="022F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Łącznik prosty 11">
            <a:extLst>
              <a:ext uri="{FF2B5EF4-FFF2-40B4-BE49-F238E27FC236}">
                <a16:creationId xmlns:a16="http://schemas.microsoft.com/office/drawing/2014/main" id="{D9840506-27C4-48F6-A17F-FCF127FD31FE}"/>
              </a:ext>
            </a:extLst>
          </p:cNvPr>
          <p:cNvCxnSpPr>
            <a:cxnSpLocks/>
          </p:cNvCxnSpPr>
          <p:nvPr/>
        </p:nvCxnSpPr>
        <p:spPr>
          <a:xfrm>
            <a:off x="5573032" y="1638277"/>
            <a:ext cx="2999945" cy="0"/>
          </a:xfrm>
          <a:prstGeom prst="line">
            <a:avLst/>
          </a:prstGeom>
          <a:ln w="9525">
            <a:solidFill>
              <a:srgbClr val="022F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a 7">
            <a:extLst>
              <a:ext uri="{FF2B5EF4-FFF2-40B4-BE49-F238E27FC236}">
                <a16:creationId xmlns:a16="http://schemas.microsoft.com/office/drawing/2014/main" id="{F9AA10FC-DA77-E761-F329-BF0AB905BE38}"/>
              </a:ext>
            </a:extLst>
          </p:cNvPr>
          <p:cNvGrpSpPr/>
          <p:nvPr/>
        </p:nvGrpSpPr>
        <p:grpSpPr>
          <a:xfrm>
            <a:off x="3648955" y="4927703"/>
            <a:ext cx="4936012" cy="1641119"/>
            <a:chOff x="3648955" y="4927703"/>
            <a:chExt cx="4936012" cy="1641119"/>
          </a:xfrm>
        </p:grpSpPr>
        <p:grpSp>
          <p:nvGrpSpPr>
            <p:cNvPr id="71" name="Grupa 117">
              <a:extLst>
                <a:ext uri="{FF2B5EF4-FFF2-40B4-BE49-F238E27FC236}">
                  <a16:creationId xmlns:a16="http://schemas.microsoft.com/office/drawing/2014/main" id="{9E5A3173-3E98-4AD9-92AD-5FD2F2CFCEA4}"/>
                </a:ext>
              </a:extLst>
            </p:cNvPr>
            <p:cNvGrpSpPr/>
            <p:nvPr/>
          </p:nvGrpSpPr>
          <p:grpSpPr>
            <a:xfrm>
              <a:off x="3868367" y="5370404"/>
              <a:ext cx="1247596" cy="1183980"/>
              <a:chOff x="4354280" y="5013176"/>
              <a:chExt cx="1327868" cy="1275058"/>
            </a:xfrm>
          </p:grpSpPr>
          <p:pic>
            <p:nvPicPr>
              <p:cNvPr id="111" name="Picture 14" descr="D:\--- PREZENTACJA ---\slajdy\01\abs01.png">
                <a:extLst>
                  <a:ext uri="{FF2B5EF4-FFF2-40B4-BE49-F238E27FC236}">
                    <a16:creationId xmlns:a16="http://schemas.microsoft.com/office/drawing/2014/main" id="{7449464A-9CAA-4F19-BF38-39DD42F188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991" y="5013176"/>
                <a:ext cx="1027113" cy="1027112"/>
              </a:xfrm>
              <a:prstGeom prst="rect">
                <a:avLst/>
              </a:prstGeom>
              <a:noFill/>
            </p:spPr>
          </p:pic>
          <p:sp>
            <p:nvSpPr>
              <p:cNvPr id="112" name="pole tekstowe 111">
                <a:extLst>
                  <a:ext uri="{FF2B5EF4-FFF2-40B4-BE49-F238E27FC236}">
                    <a16:creationId xmlns:a16="http://schemas.microsoft.com/office/drawing/2014/main" id="{1431E7F6-5CD1-4A20-B570-5FE75977D973}"/>
                  </a:ext>
                </a:extLst>
              </p:cNvPr>
              <p:cNvSpPr txBox="1"/>
              <p:nvPr/>
            </p:nvSpPr>
            <p:spPr>
              <a:xfrm>
                <a:off x="4354280" y="6042013"/>
                <a:ext cx="13278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000" b="1" dirty="0">
                    <a:solidFill>
                      <a:srgbClr val="00519E"/>
                    </a:solidFill>
                    <a:latin typeface="Ubuntu" panose="020B0504030602030204" pitchFamily="34" charset="0"/>
                  </a:rPr>
                  <a:t>Mikołaj Kopernik</a:t>
                </a:r>
              </a:p>
            </p:txBody>
          </p:sp>
        </p:grpSp>
        <p:grpSp>
          <p:nvGrpSpPr>
            <p:cNvPr id="72" name="Grupa 118">
              <a:extLst>
                <a:ext uri="{FF2B5EF4-FFF2-40B4-BE49-F238E27FC236}">
                  <a16:creationId xmlns:a16="http://schemas.microsoft.com/office/drawing/2014/main" id="{C11B629E-AE7A-4D99-AAAC-9D42CED6989C}"/>
                </a:ext>
              </a:extLst>
            </p:cNvPr>
            <p:cNvGrpSpPr/>
            <p:nvPr/>
          </p:nvGrpSpPr>
          <p:grpSpPr>
            <a:xfrm>
              <a:off x="5430871" y="5349415"/>
              <a:ext cx="965022" cy="1207178"/>
              <a:chOff x="6075070" y="4994551"/>
              <a:chExt cx="1027113" cy="1300040"/>
            </a:xfrm>
          </p:grpSpPr>
          <p:pic>
            <p:nvPicPr>
              <p:cNvPr id="109" name="Picture 15" descr="D:\--- PREZENTACJA ---\slajdy\01\abs02.png">
                <a:extLst>
                  <a:ext uri="{FF2B5EF4-FFF2-40B4-BE49-F238E27FC236}">
                    <a16:creationId xmlns:a16="http://schemas.microsoft.com/office/drawing/2014/main" id="{8DA361D6-3350-478B-A78F-12BFFF179A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5070" y="4994551"/>
                <a:ext cx="1027113" cy="1027113"/>
              </a:xfrm>
              <a:prstGeom prst="rect">
                <a:avLst/>
              </a:prstGeom>
              <a:noFill/>
            </p:spPr>
          </p:pic>
          <p:sp>
            <p:nvSpPr>
              <p:cNvPr id="110" name="pole tekstowe 109">
                <a:extLst>
                  <a:ext uri="{FF2B5EF4-FFF2-40B4-BE49-F238E27FC236}">
                    <a16:creationId xmlns:a16="http://schemas.microsoft.com/office/drawing/2014/main" id="{7C91A783-396E-4108-81A9-5A45E51FE781}"/>
                  </a:ext>
                </a:extLst>
              </p:cNvPr>
              <p:cNvSpPr txBox="1"/>
              <p:nvPr/>
            </p:nvSpPr>
            <p:spPr>
              <a:xfrm>
                <a:off x="6118546" y="6048370"/>
                <a:ext cx="9156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1000" b="1" dirty="0">
                    <a:solidFill>
                      <a:srgbClr val="00519E"/>
                    </a:solidFill>
                    <a:latin typeface="Ubuntu" panose="020B0504030602030204" pitchFamily="34" charset="0"/>
                  </a:rPr>
                  <a:t>Jan Paweł II</a:t>
                </a:r>
              </a:p>
            </p:txBody>
          </p:sp>
        </p:grpSp>
        <p:grpSp>
          <p:nvGrpSpPr>
            <p:cNvPr id="73" name="Grupa 120">
              <a:extLst>
                <a:ext uri="{FF2B5EF4-FFF2-40B4-BE49-F238E27FC236}">
                  <a16:creationId xmlns:a16="http://schemas.microsoft.com/office/drawing/2014/main" id="{E5D2CAC9-0381-4D98-BD2A-52456EF1D0CE}"/>
                </a:ext>
              </a:extLst>
            </p:cNvPr>
            <p:cNvGrpSpPr/>
            <p:nvPr/>
          </p:nvGrpSpPr>
          <p:grpSpPr>
            <a:xfrm>
              <a:off x="6607575" y="5383098"/>
              <a:ext cx="1727149" cy="1185724"/>
              <a:chOff x="7467630" y="5013176"/>
              <a:chExt cx="1838277" cy="1276936"/>
            </a:xfrm>
          </p:grpSpPr>
          <p:pic>
            <p:nvPicPr>
              <p:cNvPr id="107" name="Picture 16" descr="D:\--- PREZENTACJA ---\slajdy\01\abs03.png">
                <a:extLst>
                  <a:ext uri="{FF2B5EF4-FFF2-40B4-BE49-F238E27FC236}">
                    <a16:creationId xmlns:a16="http://schemas.microsoft.com/office/drawing/2014/main" id="{35BE575A-E6DE-40F0-8CFA-0A443C38A2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1641" y="5013176"/>
                <a:ext cx="1023938" cy="1027113"/>
              </a:xfrm>
              <a:prstGeom prst="rect">
                <a:avLst/>
              </a:prstGeom>
              <a:noFill/>
            </p:spPr>
          </p:pic>
          <p:sp>
            <p:nvSpPr>
              <p:cNvPr id="108" name="pole tekstowe 107">
                <a:extLst>
                  <a:ext uri="{FF2B5EF4-FFF2-40B4-BE49-F238E27FC236}">
                    <a16:creationId xmlns:a16="http://schemas.microsoft.com/office/drawing/2014/main" id="{6BC89C0E-3E1D-425B-A5C7-5DBDAA741132}"/>
                  </a:ext>
                </a:extLst>
              </p:cNvPr>
              <p:cNvSpPr txBox="1"/>
              <p:nvPr/>
            </p:nvSpPr>
            <p:spPr>
              <a:xfrm>
                <a:off x="7467630" y="6024950"/>
                <a:ext cx="1838277" cy="265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000" b="1" dirty="0">
                    <a:solidFill>
                      <a:srgbClr val="00519E"/>
                    </a:solidFill>
                    <a:latin typeface="Ubuntu" panose="020B0504030602030204" pitchFamily="34" charset="0"/>
                  </a:rPr>
                  <a:t>Wisława Szymborska</a:t>
                </a:r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2AF1CAE8-6344-4CF5-B86F-A601D615F2B3}"/>
                </a:ext>
              </a:extLst>
            </p:cNvPr>
            <p:cNvGrpSpPr/>
            <p:nvPr/>
          </p:nvGrpSpPr>
          <p:grpSpPr>
            <a:xfrm>
              <a:off x="3648955" y="4927703"/>
              <a:ext cx="4936012" cy="421828"/>
              <a:chOff x="3502835" y="4678696"/>
              <a:chExt cx="5253603" cy="454277"/>
            </a:xfrm>
          </p:grpSpPr>
          <p:sp>
            <p:nvSpPr>
              <p:cNvPr id="103" name="pole tekstowe 102">
                <a:extLst>
                  <a:ext uri="{FF2B5EF4-FFF2-40B4-BE49-F238E27FC236}">
                    <a16:creationId xmlns:a16="http://schemas.microsoft.com/office/drawing/2014/main" id="{5C892226-BA02-454E-9D7E-3FB4B715B31C}"/>
                  </a:ext>
                </a:extLst>
              </p:cNvPr>
              <p:cNvSpPr txBox="1"/>
              <p:nvPr/>
            </p:nvSpPr>
            <p:spPr>
              <a:xfrm>
                <a:off x="3709574" y="4678696"/>
                <a:ext cx="2718917" cy="29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200" dirty="0">
                    <a:solidFill>
                      <a:srgbClr val="00519E"/>
                    </a:solidFill>
                    <a:latin typeface="Ubuntu Light" panose="020B0304030602030204" pitchFamily="34" charset="0"/>
                  </a:rPr>
                  <a:t>wybitni absolwenci</a:t>
                </a:r>
              </a:p>
            </p:txBody>
          </p:sp>
          <p:grpSp>
            <p:nvGrpSpPr>
              <p:cNvPr id="104" name="Grupa 103">
                <a:extLst>
                  <a:ext uri="{FF2B5EF4-FFF2-40B4-BE49-F238E27FC236}">
                    <a16:creationId xmlns:a16="http://schemas.microsoft.com/office/drawing/2014/main" id="{DD2B878C-5784-45F3-9F83-F27C498867F7}"/>
                  </a:ext>
                </a:extLst>
              </p:cNvPr>
              <p:cNvGrpSpPr/>
              <p:nvPr/>
            </p:nvGrpSpPr>
            <p:grpSpPr>
              <a:xfrm>
                <a:off x="3502835" y="4788485"/>
                <a:ext cx="5253603" cy="344488"/>
                <a:chOff x="3564827" y="4653136"/>
                <a:chExt cx="5253603" cy="344488"/>
              </a:xfrm>
            </p:grpSpPr>
            <p:cxnSp>
              <p:nvCxnSpPr>
                <p:cNvPr id="105" name="Łącznik prosty 24">
                  <a:extLst>
                    <a:ext uri="{FF2B5EF4-FFF2-40B4-BE49-F238E27FC236}">
                      <a16:creationId xmlns:a16="http://schemas.microsoft.com/office/drawing/2014/main" id="{1760548E-08FF-41A8-B287-691C759EC1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64827" y="4837410"/>
                  <a:ext cx="5092733" cy="0"/>
                </a:xfrm>
                <a:prstGeom prst="line">
                  <a:avLst/>
                </a:prstGeom>
                <a:ln w="9525">
                  <a:solidFill>
                    <a:srgbClr val="022F5D"/>
                  </a:solidFill>
                  <a:prstDash val="sysDash"/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06" name="Picture 22" descr="D:\--- PREZENTACJA ---\slajdy\01\06.emf">
                  <a:extLst>
                    <a:ext uri="{FF2B5EF4-FFF2-40B4-BE49-F238E27FC236}">
                      <a16:creationId xmlns:a16="http://schemas.microsoft.com/office/drawing/2014/main" id="{6AC00752-6700-4CE5-80A0-E0B0521CEF6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8473942" y="4653136"/>
                  <a:ext cx="344488" cy="344488"/>
                </a:xfrm>
                <a:prstGeom prst="rect">
                  <a:avLst/>
                </a:prstGeom>
                <a:noFill/>
              </p:spPr>
            </p:pic>
          </p:grpSp>
        </p:grpSp>
      </p:grpSp>
      <p:grpSp>
        <p:nvGrpSpPr>
          <p:cNvPr id="76" name="Grupa 75">
            <a:extLst>
              <a:ext uri="{FF2B5EF4-FFF2-40B4-BE49-F238E27FC236}">
                <a16:creationId xmlns:a16="http://schemas.microsoft.com/office/drawing/2014/main" id="{5EB9B48A-E619-4042-8814-DB12D50E5DE5}"/>
              </a:ext>
            </a:extLst>
          </p:cNvPr>
          <p:cNvGrpSpPr/>
          <p:nvPr/>
        </p:nvGrpSpPr>
        <p:grpSpPr>
          <a:xfrm>
            <a:off x="963998" y="4809475"/>
            <a:ext cx="2810426" cy="624173"/>
            <a:chOff x="2223608" y="4659099"/>
            <a:chExt cx="2991256" cy="672192"/>
          </a:xfrm>
        </p:grpSpPr>
        <p:sp>
          <p:nvSpPr>
            <p:cNvPr id="95" name="pole tekstowe 94">
              <a:extLst>
                <a:ext uri="{FF2B5EF4-FFF2-40B4-BE49-F238E27FC236}">
                  <a16:creationId xmlns:a16="http://schemas.microsoft.com/office/drawing/2014/main" id="{677D61B3-5627-4135-858C-D8A975BA02B6}"/>
                </a:ext>
              </a:extLst>
            </p:cNvPr>
            <p:cNvSpPr txBox="1"/>
            <p:nvPr/>
          </p:nvSpPr>
          <p:spPr>
            <a:xfrm>
              <a:off x="2669710" y="4834111"/>
              <a:ext cx="2330757" cy="49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200" dirty="0">
                  <a:solidFill>
                    <a:srgbClr val="00519E"/>
                  </a:solidFill>
                  <a:latin typeface="Ubuntu Light" panose="020B0304030602030204" pitchFamily="34" charset="0"/>
                </a:rPr>
                <a:t>jeden z najstarszych</a:t>
              </a:r>
            </a:p>
            <a:p>
              <a:pPr algn="r"/>
              <a:r>
                <a:rPr lang="pl-PL" sz="1200" dirty="0">
                  <a:solidFill>
                    <a:srgbClr val="00519E"/>
                  </a:solidFill>
                  <a:latin typeface="Ubuntu Light" panose="020B0304030602030204" pitchFamily="34" charset="0"/>
                </a:rPr>
                <a:t>Uniwersytetów w Europie</a:t>
              </a:r>
            </a:p>
          </p:txBody>
        </p:sp>
        <p:grpSp>
          <p:nvGrpSpPr>
            <p:cNvPr id="96" name="Grupa 95">
              <a:extLst>
                <a:ext uri="{FF2B5EF4-FFF2-40B4-BE49-F238E27FC236}">
                  <a16:creationId xmlns:a16="http://schemas.microsoft.com/office/drawing/2014/main" id="{3ED83654-CF31-4F29-ADFD-347D8867CCCC}"/>
                </a:ext>
              </a:extLst>
            </p:cNvPr>
            <p:cNvGrpSpPr/>
            <p:nvPr/>
          </p:nvGrpSpPr>
          <p:grpSpPr>
            <a:xfrm>
              <a:off x="2223608" y="4659099"/>
              <a:ext cx="2991256" cy="344488"/>
              <a:chOff x="2223608" y="4659099"/>
              <a:chExt cx="2991256" cy="344488"/>
            </a:xfrm>
          </p:grpSpPr>
          <p:cxnSp>
            <p:nvCxnSpPr>
              <p:cNvPr id="97" name="Łącznik prosty 34">
                <a:extLst>
                  <a:ext uri="{FF2B5EF4-FFF2-40B4-BE49-F238E27FC236}">
                    <a16:creationId xmlns:a16="http://schemas.microsoft.com/office/drawing/2014/main" id="{21163218-BBB3-4A28-8DEE-F341FC45D9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96803" y="4832115"/>
                <a:ext cx="2918061" cy="3660"/>
              </a:xfrm>
              <a:prstGeom prst="line">
                <a:avLst/>
              </a:prstGeom>
              <a:ln w="9525">
                <a:solidFill>
                  <a:srgbClr val="022F5D"/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8" name="Picture 20" descr="D:\--- PREZENTACJA ---\slajdy\01\04.emf">
                <a:extLst>
                  <a:ext uri="{FF2B5EF4-FFF2-40B4-BE49-F238E27FC236}">
                    <a16:creationId xmlns:a16="http://schemas.microsoft.com/office/drawing/2014/main" id="{9804AF0C-443A-4947-AAD0-D63468A3DE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223608" y="4659099"/>
                <a:ext cx="344488" cy="3444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77" name="Grupa 76">
            <a:extLst>
              <a:ext uri="{FF2B5EF4-FFF2-40B4-BE49-F238E27FC236}">
                <a16:creationId xmlns:a16="http://schemas.microsoft.com/office/drawing/2014/main" id="{F7A295FB-C3A4-45D4-BA33-AF2E11AA4476}"/>
              </a:ext>
            </a:extLst>
          </p:cNvPr>
          <p:cNvGrpSpPr/>
          <p:nvPr/>
        </p:nvGrpSpPr>
        <p:grpSpPr>
          <a:xfrm>
            <a:off x="979334" y="3140047"/>
            <a:ext cx="3696557" cy="609262"/>
            <a:chOff x="2220272" y="2861236"/>
            <a:chExt cx="3934404" cy="656132"/>
          </a:xfrm>
        </p:grpSpPr>
        <p:sp>
          <p:nvSpPr>
            <p:cNvPr id="91" name="pole tekstowe 90">
              <a:extLst>
                <a:ext uri="{FF2B5EF4-FFF2-40B4-BE49-F238E27FC236}">
                  <a16:creationId xmlns:a16="http://schemas.microsoft.com/office/drawing/2014/main" id="{496089DD-8C91-4498-810D-D30C58922316}"/>
                </a:ext>
              </a:extLst>
            </p:cNvPr>
            <p:cNvSpPr txBox="1"/>
            <p:nvPr/>
          </p:nvSpPr>
          <p:spPr>
            <a:xfrm>
              <a:off x="2896631" y="3020190"/>
              <a:ext cx="3045388" cy="49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200" dirty="0">
                  <a:solidFill>
                    <a:srgbClr val="00519E"/>
                  </a:solidFill>
                  <a:latin typeface="Ubuntu Light" panose="020B0304030602030204" pitchFamily="34" charset="0"/>
                </a:rPr>
                <a:t>współpraca z prestiżowymi uczelniami zagranicznymi</a:t>
              </a:r>
            </a:p>
          </p:txBody>
        </p:sp>
        <p:grpSp>
          <p:nvGrpSpPr>
            <p:cNvPr id="92" name="Grupa 91">
              <a:extLst>
                <a:ext uri="{FF2B5EF4-FFF2-40B4-BE49-F238E27FC236}">
                  <a16:creationId xmlns:a16="http://schemas.microsoft.com/office/drawing/2014/main" id="{64FF4C8E-A830-4944-9599-1ACB809E9934}"/>
                </a:ext>
              </a:extLst>
            </p:cNvPr>
            <p:cNvGrpSpPr/>
            <p:nvPr/>
          </p:nvGrpSpPr>
          <p:grpSpPr>
            <a:xfrm>
              <a:off x="2220272" y="2861236"/>
              <a:ext cx="3934404" cy="344487"/>
              <a:chOff x="2220272" y="2861236"/>
              <a:chExt cx="3934404" cy="344487"/>
            </a:xfrm>
          </p:grpSpPr>
          <p:cxnSp>
            <p:nvCxnSpPr>
              <p:cNvPr id="93" name="Łącznik prosty 39">
                <a:extLst>
                  <a:ext uri="{FF2B5EF4-FFF2-40B4-BE49-F238E27FC236}">
                    <a16:creationId xmlns:a16="http://schemas.microsoft.com/office/drawing/2014/main" id="{55CB3AAE-8AEA-4D7F-8128-E07FC9124A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53891" y="3021694"/>
                <a:ext cx="3600785" cy="8215"/>
              </a:xfrm>
              <a:prstGeom prst="line">
                <a:avLst/>
              </a:prstGeom>
              <a:ln w="9525">
                <a:solidFill>
                  <a:srgbClr val="022F5D"/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4" name="Picture 17" descr="D:\--- PREZENTACJA ---\slajdy\01\01.emf">
                <a:extLst>
                  <a:ext uri="{FF2B5EF4-FFF2-40B4-BE49-F238E27FC236}">
                    <a16:creationId xmlns:a16="http://schemas.microsoft.com/office/drawing/2014/main" id="{64F2D85E-7AFF-43E5-86BC-3C42711275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220272" y="2861236"/>
                <a:ext cx="344487" cy="34448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62D93FFA-2334-49C9-999D-ABB7C69F843F}"/>
              </a:ext>
            </a:extLst>
          </p:cNvPr>
          <p:cNvGrpSpPr/>
          <p:nvPr/>
        </p:nvGrpSpPr>
        <p:grpSpPr>
          <a:xfrm>
            <a:off x="979334" y="1473953"/>
            <a:ext cx="4605050" cy="1551779"/>
            <a:chOff x="960863" y="1473953"/>
            <a:chExt cx="4605050" cy="1551779"/>
          </a:xfrm>
        </p:grpSpPr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317D9DB3-EDF8-4730-AFF6-187D01DCFD0B}"/>
                </a:ext>
              </a:extLst>
            </p:cNvPr>
            <p:cNvGrpSpPr/>
            <p:nvPr/>
          </p:nvGrpSpPr>
          <p:grpSpPr>
            <a:xfrm>
              <a:off x="960863" y="1473953"/>
              <a:ext cx="4605050" cy="344488"/>
              <a:chOff x="2263150" y="1363488"/>
              <a:chExt cx="3746357" cy="344488"/>
            </a:xfrm>
          </p:grpSpPr>
          <p:cxnSp>
            <p:nvCxnSpPr>
              <p:cNvPr id="61" name="Łącznik prosty 48">
                <a:extLst>
                  <a:ext uri="{FF2B5EF4-FFF2-40B4-BE49-F238E27FC236}">
                    <a16:creationId xmlns:a16="http://schemas.microsoft.com/office/drawing/2014/main" id="{08EA544E-1764-4052-8D41-F271D0201DC6}"/>
                  </a:ext>
                </a:extLst>
              </p:cNvPr>
              <p:cNvCxnSpPr/>
              <p:nvPr/>
            </p:nvCxnSpPr>
            <p:spPr>
              <a:xfrm flipH="1">
                <a:off x="2467556" y="1535732"/>
                <a:ext cx="3541951" cy="0"/>
              </a:xfrm>
              <a:prstGeom prst="line">
                <a:avLst/>
              </a:prstGeom>
              <a:ln w="9525">
                <a:solidFill>
                  <a:srgbClr val="022F5D"/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2" name="Picture 18" descr="D:\--- PREZENTACJA ---\slajdy\01\02.emf">
                <a:extLst>
                  <a:ext uri="{FF2B5EF4-FFF2-40B4-BE49-F238E27FC236}">
                    <a16:creationId xmlns:a16="http://schemas.microsoft.com/office/drawing/2014/main" id="{9ADAFB79-A27A-47B7-9B6A-C234701FAA6D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263150" y="1363488"/>
                <a:ext cx="274616" cy="344488"/>
              </a:xfrm>
              <a:prstGeom prst="rect">
                <a:avLst/>
              </a:prstGeom>
              <a:noFill/>
            </p:spPr>
          </p:pic>
        </p:grpSp>
        <p:sp>
          <p:nvSpPr>
            <p:cNvPr id="78" name="pole tekstowe 77">
              <a:extLst>
                <a:ext uri="{FF2B5EF4-FFF2-40B4-BE49-F238E27FC236}">
                  <a16:creationId xmlns:a16="http://schemas.microsoft.com/office/drawing/2014/main" id="{58704B0A-8C9D-46A4-B2DF-9518237165B8}"/>
                </a:ext>
              </a:extLst>
            </p:cNvPr>
            <p:cNvSpPr txBox="1"/>
            <p:nvPr/>
          </p:nvSpPr>
          <p:spPr>
            <a:xfrm>
              <a:off x="1246175" y="1697163"/>
              <a:ext cx="3683539" cy="132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200"/>
                </a:spcAft>
              </a:pPr>
              <a:r>
                <a:rPr lang="pl-PL" sz="1200" b="1" dirty="0">
                  <a:solidFill>
                    <a:srgbClr val="00519E"/>
                  </a:solidFill>
                  <a:latin typeface="Ubuntu" panose="020B0504030602030204" pitchFamily="34" charset="0"/>
                </a:rPr>
                <a:t>16</a:t>
              </a:r>
              <a:r>
                <a:rPr lang="pl-PL" sz="1200" dirty="0">
                  <a:solidFill>
                    <a:srgbClr val="00519E"/>
                  </a:solidFill>
                  <a:latin typeface="Ubuntu Light" panose="020B0304030602030204" pitchFamily="34" charset="0"/>
                </a:rPr>
                <a:t> wydziałów</a:t>
              </a:r>
            </a:p>
            <a:p>
              <a:pPr algn="r">
                <a:spcAft>
                  <a:spcPts val="200"/>
                </a:spcAft>
              </a:pPr>
              <a:r>
                <a:rPr lang="pl-PL" sz="1200" b="1" dirty="0">
                  <a:solidFill>
                    <a:srgbClr val="00519E"/>
                  </a:solidFill>
                  <a:latin typeface="Ubuntu" panose="020B0504030602030204" pitchFamily="34" charset="0"/>
                </a:rPr>
                <a:t>177</a:t>
              </a:r>
              <a:r>
                <a:rPr lang="pl-PL" sz="1200" b="1" dirty="0">
                  <a:solidFill>
                    <a:srgbClr val="00519E"/>
                  </a:solidFill>
                  <a:latin typeface="Ubuntu Light" panose="020B0304030602030204" pitchFamily="34" charset="0"/>
                </a:rPr>
                <a:t> </a:t>
              </a:r>
              <a:r>
                <a:rPr lang="pl-PL" sz="1200" dirty="0">
                  <a:solidFill>
                    <a:srgbClr val="00519E"/>
                  </a:solidFill>
                  <a:latin typeface="Ubuntu Light" panose="020B0304030602030204" pitchFamily="34" charset="0"/>
                </a:rPr>
                <a:t>specjalności</a:t>
              </a:r>
            </a:p>
            <a:p>
              <a:pPr algn="r">
                <a:spcAft>
                  <a:spcPts val="200"/>
                </a:spcAft>
              </a:pPr>
              <a:r>
                <a:rPr lang="pl-PL" sz="1200" b="1" dirty="0">
                  <a:solidFill>
                    <a:srgbClr val="00519E"/>
                  </a:solidFill>
                  <a:latin typeface="Ubuntu" panose="020B0504030602030204" pitchFamily="34" charset="0"/>
                </a:rPr>
                <a:t>94 </a:t>
              </a:r>
              <a:r>
                <a:rPr lang="pl-PL" sz="1200" dirty="0">
                  <a:solidFill>
                    <a:srgbClr val="00519E"/>
                  </a:solidFill>
                  <a:latin typeface="Ubuntu Light" panose="020B0304030602030204" pitchFamily="34" charset="0"/>
                </a:rPr>
                <a:t>kierunki studiów</a:t>
              </a:r>
            </a:p>
            <a:p>
              <a:pPr algn="r">
                <a:spcAft>
                  <a:spcPts val="200"/>
                </a:spcAft>
              </a:pPr>
              <a:r>
                <a:rPr lang="pl-PL" sz="1200" b="1" dirty="0">
                  <a:solidFill>
                    <a:srgbClr val="00519E"/>
                  </a:solidFill>
                  <a:latin typeface="Ubuntu" panose="020B0504030602030204" pitchFamily="34" charset="0"/>
                </a:rPr>
                <a:t>4000</a:t>
              </a:r>
              <a:r>
                <a:rPr lang="pl-PL" sz="1200" b="1" dirty="0">
                  <a:solidFill>
                    <a:srgbClr val="00519E"/>
                  </a:solidFill>
                  <a:latin typeface="Ubuntu Light" panose="020B0304030602030204" pitchFamily="34" charset="0"/>
                </a:rPr>
                <a:t> </a:t>
              </a:r>
              <a:r>
                <a:rPr lang="pl-PL" sz="1200" dirty="0">
                  <a:solidFill>
                    <a:srgbClr val="00519E"/>
                  </a:solidFill>
                  <a:latin typeface="Ubuntu Light" panose="020B0304030602030204" pitchFamily="34" charset="0"/>
                </a:rPr>
                <a:t>pracowników dydaktycznych i naukowych</a:t>
              </a:r>
            </a:p>
            <a:p>
              <a:pPr algn="r">
                <a:spcAft>
                  <a:spcPts val="200"/>
                </a:spcAft>
              </a:pPr>
              <a:r>
                <a:rPr lang="pl-PL" sz="1200" b="1" dirty="0">
                  <a:solidFill>
                    <a:srgbClr val="00519E"/>
                  </a:solidFill>
                  <a:latin typeface="Ubuntu" panose="020B0504030602030204" pitchFamily="34" charset="0"/>
                </a:rPr>
                <a:t>40 000 </a:t>
              </a:r>
              <a:r>
                <a:rPr lang="pl-PL" sz="1200" dirty="0">
                  <a:solidFill>
                    <a:srgbClr val="00519E"/>
                  </a:solidFill>
                  <a:latin typeface="Ubuntu Light" panose="020B0304030602030204" pitchFamily="34" charset="0"/>
                </a:rPr>
                <a:t>studentów, doktorantów i słuchaczy </a:t>
              </a:r>
            </a:p>
            <a:p>
              <a:pPr algn="r">
                <a:spcAft>
                  <a:spcPts val="200"/>
                </a:spcAft>
              </a:pPr>
              <a:r>
                <a:rPr lang="pl-PL" sz="1200" dirty="0">
                  <a:solidFill>
                    <a:srgbClr val="00519E"/>
                  </a:solidFill>
                  <a:latin typeface="Ubuntu Light" panose="020B0304030602030204" pitchFamily="34" charset="0"/>
                </a:rPr>
                <a:t>studiów podyplomowych</a:t>
              </a:r>
            </a:p>
          </p:txBody>
        </p:sp>
      </p:grpSp>
      <p:grpSp>
        <p:nvGrpSpPr>
          <p:cNvPr id="79" name="Grupa 78">
            <a:extLst>
              <a:ext uri="{FF2B5EF4-FFF2-40B4-BE49-F238E27FC236}">
                <a16:creationId xmlns:a16="http://schemas.microsoft.com/office/drawing/2014/main" id="{47927AD3-42E0-40A2-BB1D-9314D968ED4A}"/>
              </a:ext>
            </a:extLst>
          </p:cNvPr>
          <p:cNvGrpSpPr/>
          <p:nvPr/>
        </p:nvGrpSpPr>
        <p:grpSpPr>
          <a:xfrm>
            <a:off x="962962" y="4008990"/>
            <a:ext cx="3252530" cy="622291"/>
            <a:chOff x="2222506" y="3797038"/>
            <a:chExt cx="3461806" cy="670166"/>
          </a:xfrm>
        </p:grpSpPr>
        <p:sp>
          <p:nvSpPr>
            <p:cNvPr id="87" name="pole tekstowe 86">
              <a:extLst>
                <a:ext uri="{FF2B5EF4-FFF2-40B4-BE49-F238E27FC236}">
                  <a16:creationId xmlns:a16="http://schemas.microsoft.com/office/drawing/2014/main" id="{1834C4AD-1D97-4475-99B4-97EE74201B61}"/>
                </a:ext>
              </a:extLst>
            </p:cNvPr>
            <p:cNvSpPr txBox="1"/>
            <p:nvPr/>
          </p:nvSpPr>
          <p:spPr>
            <a:xfrm>
              <a:off x="2924525" y="3970025"/>
              <a:ext cx="2482657" cy="497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200" dirty="0">
                  <a:solidFill>
                    <a:srgbClr val="00519E"/>
                  </a:solidFill>
                  <a:latin typeface="Ubuntu Light" panose="020B0304030602030204" pitchFamily="34" charset="0"/>
                </a:rPr>
                <a:t>wiodące centrum </a:t>
              </a:r>
            </a:p>
            <a:p>
              <a:pPr algn="r"/>
              <a:r>
                <a:rPr lang="pl-PL" sz="1200" dirty="0">
                  <a:solidFill>
                    <a:srgbClr val="00519E"/>
                  </a:solidFill>
                  <a:latin typeface="Ubuntu Light" panose="020B0304030602030204" pitchFamily="34" charset="0"/>
                </a:rPr>
                <a:t>nauczania</a:t>
              </a:r>
            </a:p>
          </p:txBody>
        </p:sp>
        <p:grpSp>
          <p:nvGrpSpPr>
            <p:cNvPr id="88" name="Grupa 87">
              <a:extLst>
                <a:ext uri="{FF2B5EF4-FFF2-40B4-BE49-F238E27FC236}">
                  <a16:creationId xmlns:a16="http://schemas.microsoft.com/office/drawing/2014/main" id="{E77480F2-8EB4-451F-B284-879D02D16931}"/>
                </a:ext>
              </a:extLst>
            </p:cNvPr>
            <p:cNvGrpSpPr/>
            <p:nvPr/>
          </p:nvGrpSpPr>
          <p:grpSpPr>
            <a:xfrm>
              <a:off x="2222506" y="3797038"/>
              <a:ext cx="3461806" cy="344488"/>
              <a:chOff x="2222506" y="3797038"/>
              <a:chExt cx="3461806" cy="344488"/>
            </a:xfrm>
          </p:grpSpPr>
          <p:cxnSp>
            <p:nvCxnSpPr>
              <p:cNvPr id="89" name="Łącznik prosty 45">
                <a:extLst>
                  <a:ext uri="{FF2B5EF4-FFF2-40B4-BE49-F238E27FC236}">
                    <a16:creationId xmlns:a16="http://schemas.microsoft.com/office/drawing/2014/main" id="{1BEE7C7B-0C46-4E20-AD45-79A805C39A42}"/>
                  </a:ext>
                </a:extLst>
              </p:cNvPr>
              <p:cNvCxnSpPr>
                <a:cxnSpLocks/>
                <a:endCxn id="90" idx="3"/>
              </p:cNvCxnSpPr>
              <p:nvPr/>
            </p:nvCxnSpPr>
            <p:spPr>
              <a:xfrm flipH="1">
                <a:off x="2566994" y="3967079"/>
                <a:ext cx="3117318" cy="2203"/>
              </a:xfrm>
              <a:prstGeom prst="line">
                <a:avLst/>
              </a:prstGeom>
              <a:ln w="9525">
                <a:solidFill>
                  <a:srgbClr val="022F5D"/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0" name="Picture 21" descr="D:\--- PREZENTACJA ---\slajdy\01\03.emf">
                <a:extLst>
                  <a:ext uri="{FF2B5EF4-FFF2-40B4-BE49-F238E27FC236}">
                    <a16:creationId xmlns:a16="http://schemas.microsoft.com/office/drawing/2014/main" id="{65682C3D-0685-47ED-8735-7DBE3655AC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222506" y="3797038"/>
                <a:ext cx="344488" cy="34448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84" name="pole tekstowe 83">
            <a:extLst>
              <a:ext uri="{FF2B5EF4-FFF2-40B4-BE49-F238E27FC236}">
                <a16:creationId xmlns:a16="http://schemas.microsoft.com/office/drawing/2014/main" id="{1410DD28-5BF4-4BAD-B7CF-6066301C3901}"/>
              </a:ext>
            </a:extLst>
          </p:cNvPr>
          <p:cNvSpPr txBox="1"/>
          <p:nvPr/>
        </p:nvSpPr>
        <p:spPr>
          <a:xfrm>
            <a:off x="6161602" y="762718"/>
            <a:ext cx="189774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sz="6000" b="1" dirty="0">
                <a:solidFill>
                  <a:srgbClr val="A48E60"/>
                </a:solidFill>
                <a:latin typeface="Ubuntu" panose="020B0504030602030204" pitchFamily="34" charset="0"/>
                <a:ea typeface="Lato Heavy" panose="020B0604020202020204" charset="0"/>
                <a:cs typeface="Lato Heavy" panose="020B0604020202020204" charset="0"/>
              </a:rPr>
              <a:t>2022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1BE1DD95-1560-4B7B-B902-DF965CFFB862}"/>
              </a:ext>
            </a:extLst>
          </p:cNvPr>
          <p:cNvGrpSpPr/>
          <p:nvPr/>
        </p:nvGrpSpPr>
        <p:grpSpPr>
          <a:xfrm>
            <a:off x="3903225" y="2104706"/>
            <a:ext cx="4681809" cy="2653105"/>
            <a:chOff x="3903225" y="2104706"/>
            <a:chExt cx="4681809" cy="2653105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87E605DA-BF12-8866-20E9-843357AE1559}"/>
                </a:ext>
              </a:extLst>
            </p:cNvPr>
            <p:cNvGrpSpPr/>
            <p:nvPr/>
          </p:nvGrpSpPr>
          <p:grpSpPr>
            <a:xfrm>
              <a:off x="3903225" y="2104706"/>
              <a:ext cx="4681809" cy="2653105"/>
              <a:chOff x="3903225" y="2104706"/>
              <a:chExt cx="4681809" cy="2653105"/>
            </a:xfrm>
          </p:grpSpPr>
          <p:sp>
            <p:nvSpPr>
              <p:cNvPr id="67" name="Freeform 27">
                <a:extLst>
                  <a:ext uri="{FF2B5EF4-FFF2-40B4-BE49-F238E27FC236}">
                    <a16:creationId xmlns:a16="http://schemas.microsoft.com/office/drawing/2014/main" id="{B3DDB982-1E3B-4951-B687-ADF032ACE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225" y="2360062"/>
                <a:ext cx="4681809" cy="2397749"/>
              </a:xfrm>
              <a:custGeom>
                <a:avLst/>
                <a:gdLst>
                  <a:gd name="connsiteX0" fmla="*/ 2978 w 10000"/>
                  <a:gd name="connsiteY0" fmla="*/ 0 h 10000"/>
                  <a:gd name="connsiteX1" fmla="*/ 0 w 10000"/>
                  <a:gd name="connsiteY1" fmla="*/ 10000 h 10000"/>
                  <a:gd name="connsiteX2" fmla="*/ 9776 w 10000"/>
                  <a:gd name="connsiteY2" fmla="*/ 10000 h 10000"/>
                  <a:gd name="connsiteX3" fmla="*/ 10000 w 10000"/>
                  <a:gd name="connsiteY3" fmla="*/ 0 h 10000"/>
                  <a:gd name="connsiteX4" fmla="*/ 2978 w 10000"/>
                  <a:gd name="connsiteY4" fmla="*/ 0 h 10000"/>
                  <a:gd name="connsiteX0" fmla="*/ 2978 w 9851"/>
                  <a:gd name="connsiteY0" fmla="*/ 35 h 10035"/>
                  <a:gd name="connsiteX1" fmla="*/ 0 w 9851"/>
                  <a:gd name="connsiteY1" fmla="*/ 10035 h 10035"/>
                  <a:gd name="connsiteX2" fmla="*/ 9776 w 9851"/>
                  <a:gd name="connsiteY2" fmla="*/ 10035 h 10035"/>
                  <a:gd name="connsiteX3" fmla="*/ 9776 w 9851"/>
                  <a:gd name="connsiteY3" fmla="*/ 0 h 10035"/>
                  <a:gd name="connsiteX4" fmla="*/ 2978 w 9851"/>
                  <a:gd name="connsiteY4" fmla="*/ 35 h 10035"/>
                  <a:gd name="connsiteX0" fmla="*/ 3023 w 10000"/>
                  <a:gd name="connsiteY0" fmla="*/ 35 h 10000"/>
                  <a:gd name="connsiteX1" fmla="*/ 0 w 10000"/>
                  <a:gd name="connsiteY1" fmla="*/ 10000 h 10000"/>
                  <a:gd name="connsiteX2" fmla="*/ 9924 w 10000"/>
                  <a:gd name="connsiteY2" fmla="*/ 10000 h 10000"/>
                  <a:gd name="connsiteX3" fmla="*/ 9924 w 10000"/>
                  <a:gd name="connsiteY3" fmla="*/ 0 h 10000"/>
                  <a:gd name="connsiteX4" fmla="*/ 3023 w 10000"/>
                  <a:gd name="connsiteY4" fmla="*/ 35 h 10000"/>
                  <a:gd name="connsiteX0" fmla="*/ 3023 w 9978"/>
                  <a:gd name="connsiteY0" fmla="*/ 35 h 10000"/>
                  <a:gd name="connsiteX1" fmla="*/ 0 w 9978"/>
                  <a:gd name="connsiteY1" fmla="*/ 10000 h 10000"/>
                  <a:gd name="connsiteX2" fmla="*/ 9924 w 9978"/>
                  <a:gd name="connsiteY2" fmla="*/ 10000 h 10000"/>
                  <a:gd name="connsiteX3" fmla="*/ 9924 w 9978"/>
                  <a:gd name="connsiteY3" fmla="*/ 0 h 10000"/>
                  <a:gd name="connsiteX4" fmla="*/ 3023 w 9978"/>
                  <a:gd name="connsiteY4" fmla="*/ 35 h 10000"/>
                  <a:gd name="connsiteX0" fmla="*/ 3030 w 9946"/>
                  <a:gd name="connsiteY0" fmla="*/ 35 h 10000"/>
                  <a:gd name="connsiteX1" fmla="*/ 0 w 9946"/>
                  <a:gd name="connsiteY1" fmla="*/ 10000 h 10000"/>
                  <a:gd name="connsiteX2" fmla="*/ 9946 w 9946"/>
                  <a:gd name="connsiteY2" fmla="*/ 10000 h 10000"/>
                  <a:gd name="connsiteX3" fmla="*/ 9946 w 9946"/>
                  <a:gd name="connsiteY3" fmla="*/ 0 h 10000"/>
                  <a:gd name="connsiteX4" fmla="*/ 3030 w 9946"/>
                  <a:gd name="connsiteY4" fmla="*/ 35 h 10000"/>
                  <a:gd name="connsiteX0" fmla="*/ 3046 w 10012"/>
                  <a:gd name="connsiteY0" fmla="*/ 35 h 10000"/>
                  <a:gd name="connsiteX1" fmla="*/ 0 w 10012"/>
                  <a:gd name="connsiteY1" fmla="*/ 10000 h 10000"/>
                  <a:gd name="connsiteX2" fmla="*/ 10000 w 10012"/>
                  <a:gd name="connsiteY2" fmla="*/ 10000 h 10000"/>
                  <a:gd name="connsiteX3" fmla="*/ 10000 w 10012"/>
                  <a:gd name="connsiteY3" fmla="*/ 0 h 10000"/>
                  <a:gd name="connsiteX4" fmla="*/ 3046 w 10012"/>
                  <a:gd name="connsiteY4" fmla="*/ 35 h 10000"/>
                  <a:gd name="connsiteX0" fmla="*/ 2766 w 10005"/>
                  <a:gd name="connsiteY0" fmla="*/ 0 h 10014"/>
                  <a:gd name="connsiteX1" fmla="*/ 0 w 10005"/>
                  <a:gd name="connsiteY1" fmla="*/ 10014 h 10014"/>
                  <a:gd name="connsiteX2" fmla="*/ 10000 w 10005"/>
                  <a:gd name="connsiteY2" fmla="*/ 10014 h 10014"/>
                  <a:gd name="connsiteX3" fmla="*/ 10000 w 10005"/>
                  <a:gd name="connsiteY3" fmla="*/ 14 h 10014"/>
                  <a:gd name="connsiteX4" fmla="*/ 2766 w 10005"/>
                  <a:gd name="connsiteY4" fmla="*/ 0 h 10014"/>
                  <a:gd name="connsiteX0" fmla="*/ 2728 w 10005"/>
                  <a:gd name="connsiteY0" fmla="*/ 0 h 10014"/>
                  <a:gd name="connsiteX1" fmla="*/ 0 w 10005"/>
                  <a:gd name="connsiteY1" fmla="*/ 10014 h 10014"/>
                  <a:gd name="connsiteX2" fmla="*/ 10000 w 10005"/>
                  <a:gd name="connsiteY2" fmla="*/ 10014 h 10014"/>
                  <a:gd name="connsiteX3" fmla="*/ 10000 w 10005"/>
                  <a:gd name="connsiteY3" fmla="*/ 14 h 10014"/>
                  <a:gd name="connsiteX4" fmla="*/ 2728 w 10005"/>
                  <a:gd name="connsiteY4" fmla="*/ 0 h 10014"/>
                  <a:gd name="connsiteX0" fmla="*/ 2771 w 10005"/>
                  <a:gd name="connsiteY0" fmla="*/ 0 h 10014"/>
                  <a:gd name="connsiteX1" fmla="*/ 0 w 10005"/>
                  <a:gd name="connsiteY1" fmla="*/ 10014 h 10014"/>
                  <a:gd name="connsiteX2" fmla="*/ 10000 w 10005"/>
                  <a:gd name="connsiteY2" fmla="*/ 10014 h 10014"/>
                  <a:gd name="connsiteX3" fmla="*/ 10000 w 10005"/>
                  <a:gd name="connsiteY3" fmla="*/ 14 h 10014"/>
                  <a:gd name="connsiteX4" fmla="*/ 2771 w 10005"/>
                  <a:gd name="connsiteY4" fmla="*/ 0 h 10014"/>
                  <a:gd name="connsiteX0" fmla="*/ 2771 w 10005"/>
                  <a:gd name="connsiteY0" fmla="*/ 0 h 10014"/>
                  <a:gd name="connsiteX1" fmla="*/ 0 w 10005"/>
                  <a:gd name="connsiteY1" fmla="*/ 10014 h 10014"/>
                  <a:gd name="connsiteX2" fmla="*/ 10000 w 10005"/>
                  <a:gd name="connsiteY2" fmla="*/ 10014 h 10014"/>
                  <a:gd name="connsiteX3" fmla="*/ 10000 w 10005"/>
                  <a:gd name="connsiteY3" fmla="*/ 32 h 10014"/>
                  <a:gd name="connsiteX4" fmla="*/ 2771 w 10005"/>
                  <a:gd name="connsiteY4" fmla="*/ 0 h 10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5" h="10014">
                    <a:moveTo>
                      <a:pt x="2771" y="0"/>
                    </a:moveTo>
                    <a:lnTo>
                      <a:pt x="0" y="10014"/>
                    </a:lnTo>
                    <a:lnTo>
                      <a:pt x="10000" y="10014"/>
                    </a:lnTo>
                    <a:cubicBezTo>
                      <a:pt x="10000" y="5569"/>
                      <a:pt x="10012" y="3021"/>
                      <a:pt x="10000" y="32"/>
                    </a:cubicBezTo>
                    <a:lnTo>
                      <a:pt x="2771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pSp>
            <p:nvGrpSpPr>
              <p:cNvPr id="75" name="Grupa 74">
                <a:extLst>
                  <a:ext uri="{FF2B5EF4-FFF2-40B4-BE49-F238E27FC236}">
                    <a16:creationId xmlns:a16="http://schemas.microsoft.com/office/drawing/2014/main" id="{09432477-5514-424C-B001-E3FB2EBFE638}"/>
                  </a:ext>
                </a:extLst>
              </p:cNvPr>
              <p:cNvGrpSpPr/>
              <p:nvPr/>
            </p:nvGrpSpPr>
            <p:grpSpPr>
              <a:xfrm>
                <a:off x="5178912" y="2104706"/>
                <a:ext cx="3400031" cy="412589"/>
                <a:chOff x="5199636" y="1582316"/>
                <a:chExt cx="3618794" cy="444327"/>
              </a:xfrm>
            </p:grpSpPr>
            <p:sp>
              <p:nvSpPr>
                <p:cNvPr id="99" name="pole tekstowe 98">
                  <a:extLst>
                    <a:ext uri="{FF2B5EF4-FFF2-40B4-BE49-F238E27FC236}">
                      <a16:creationId xmlns:a16="http://schemas.microsoft.com/office/drawing/2014/main" id="{DB8F571F-A8B2-4DE9-A349-097016D73A5F}"/>
                    </a:ext>
                  </a:extLst>
                </p:cNvPr>
                <p:cNvSpPr txBox="1"/>
                <p:nvPr/>
              </p:nvSpPr>
              <p:spPr>
                <a:xfrm>
                  <a:off x="5467806" y="1582316"/>
                  <a:ext cx="290969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200" dirty="0">
                      <a:solidFill>
                        <a:srgbClr val="00519E"/>
                      </a:solidFill>
                      <a:latin typeface="Ubuntu Light" panose="020B0304030602030204" pitchFamily="34" charset="0"/>
                    </a:rPr>
                    <a:t>nowoczesne centra badawcze</a:t>
                  </a:r>
                </a:p>
              </p:txBody>
            </p:sp>
            <p:grpSp>
              <p:nvGrpSpPr>
                <p:cNvPr id="100" name="Grupa 99">
                  <a:extLst>
                    <a:ext uri="{FF2B5EF4-FFF2-40B4-BE49-F238E27FC236}">
                      <a16:creationId xmlns:a16="http://schemas.microsoft.com/office/drawing/2014/main" id="{1E1F4936-951F-40DD-9A23-45288EEE1086}"/>
                    </a:ext>
                  </a:extLst>
                </p:cNvPr>
                <p:cNvGrpSpPr/>
                <p:nvPr/>
              </p:nvGrpSpPr>
              <p:grpSpPr>
                <a:xfrm>
                  <a:off x="5199636" y="1682155"/>
                  <a:ext cx="3618794" cy="344488"/>
                  <a:chOff x="5199636" y="1707976"/>
                  <a:chExt cx="3618794" cy="344488"/>
                </a:xfrm>
              </p:grpSpPr>
              <p:cxnSp>
                <p:nvCxnSpPr>
                  <p:cNvPr id="101" name="Łącznik prosty 29">
                    <a:extLst>
                      <a:ext uri="{FF2B5EF4-FFF2-40B4-BE49-F238E27FC236}">
                        <a16:creationId xmlns:a16="http://schemas.microsoft.com/office/drawing/2014/main" id="{8050E91C-CE05-4D52-993A-DD00E17311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99636" y="1883137"/>
                    <a:ext cx="3542854" cy="6262"/>
                  </a:xfrm>
                  <a:prstGeom prst="line">
                    <a:avLst/>
                  </a:prstGeom>
                  <a:ln w="9525">
                    <a:solidFill>
                      <a:srgbClr val="022F5D"/>
                    </a:solidFill>
                    <a:prstDash val="sysDash"/>
                    <a:head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02" name="Picture 19" descr="D:\--- PREZENTACJA ---\slajdy\01\05.emf">
                    <a:extLst>
                      <a:ext uri="{FF2B5EF4-FFF2-40B4-BE49-F238E27FC236}">
                        <a16:creationId xmlns:a16="http://schemas.microsoft.com/office/drawing/2014/main" id="{2A4F4538-C6D6-40C8-AD5F-665AE1D2B66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8473942" y="1707976"/>
                    <a:ext cx="344488" cy="344488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pic>
          <p:nvPicPr>
            <p:cNvPr id="80" name="Picture 30" descr="D:\--- PREZENTACJA ---\slajdy\01\logo1.emf">
              <a:extLst>
                <a:ext uri="{FF2B5EF4-FFF2-40B4-BE49-F238E27FC236}">
                  <a16:creationId xmlns:a16="http://schemas.microsoft.com/office/drawing/2014/main" id="{6D01B3D8-F324-4574-98C2-41FCE38C0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985602" y="4158263"/>
              <a:ext cx="1493060" cy="351059"/>
            </a:xfrm>
            <a:prstGeom prst="rect">
              <a:avLst/>
            </a:prstGeom>
            <a:noFill/>
          </p:spPr>
        </p:pic>
        <p:pic>
          <p:nvPicPr>
            <p:cNvPr id="81" name="Picture 31" descr="D:\--- PREZENTACJA ---\slajdy\01\logo4.png">
              <a:extLst>
                <a:ext uri="{FF2B5EF4-FFF2-40B4-BE49-F238E27FC236}">
                  <a16:creationId xmlns:a16="http://schemas.microsoft.com/office/drawing/2014/main" id="{B0D999E8-6902-4161-8952-DCD6CBF92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921483" y="3299998"/>
              <a:ext cx="2285952" cy="469513"/>
            </a:xfrm>
            <a:prstGeom prst="rect">
              <a:avLst/>
            </a:prstGeom>
            <a:noFill/>
          </p:spPr>
        </p:pic>
        <p:pic>
          <p:nvPicPr>
            <p:cNvPr id="82" name="Obraz 81">
              <a:extLst>
                <a:ext uri="{FF2B5EF4-FFF2-40B4-BE49-F238E27FC236}">
                  <a16:creationId xmlns:a16="http://schemas.microsoft.com/office/drawing/2014/main" id="{60FDB1FA-15C7-4BB1-8528-EF5639D99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1782" y="3976599"/>
              <a:ext cx="627130" cy="627151"/>
            </a:xfrm>
            <a:prstGeom prst="rect">
              <a:avLst/>
            </a:prstGeom>
          </p:spPr>
        </p:pic>
        <p:pic>
          <p:nvPicPr>
            <p:cNvPr id="83" name="Picture 29" descr="D:\--- PREZENTACJA ---\slajdy\01\logo2.png">
              <a:extLst>
                <a:ext uri="{FF2B5EF4-FFF2-40B4-BE49-F238E27FC236}">
                  <a16:creationId xmlns:a16="http://schemas.microsoft.com/office/drawing/2014/main" id="{30BA7133-11C4-4FFE-AB12-B6D0758059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587" y="3928775"/>
              <a:ext cx="977895" cy="787360"/>
            </a:xfrm>
            <a:prstGeom prst="rect">
              <a:avLst/>
            </a:prstGeom>
            <a:noFill/>
          </p:spPr>
        </p:pic>
        <p:pic>
          <p:nvPicPr>
            <p:cNvPr id="85" name="Obraz 84">
              <a:extLst>
                <a:ext uri="{FF2B5EF4-FFF2-40B4-BE49-F238E27FC236}">
                  <a16:creationId xmlns:a16="http://schemas.microsoft.com/office/drawing/2014/main" id="{288D0DF5-4E68-420F-A6E0-AED63C9F1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1177" y="2518883"/>
              <a:ext cx="1995524" cy="627271"/>
            </a:xfrm>
            <a:prstGeom prst="rect">
              <a:avLst/>
            </a:prstGeom>
          </p:spPr>
        </p:pic>
        <p:pic>
          <p:nvPicPr>
            <p:cNvPr id="86" name="Obraz 85">
              <a:extLst>
                <a:ext uri="{FF2B5EF4-FFF2-40B4-BE49-F238E27FC236}">
                  <a16:creationId xmlns:a16="http://schemas.microsoft.com/office/drawing/2014/main" id="{3EE07191-2BF1-48DF-B922-F8A25A8C6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5198" y="2633373"/>
              <a:ext cx="886004" cy="1188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66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D73317-044A-43D7-A309-6B593D049442}"/>
              </a:ext>
            </a:extLst>
          </p:cNvPr>
          <p:cNvSpPr txBox="1">
            <a:spLocks/>
          </p:cNvSpPr>
          <p:nvPr/>
        </p:nvSpPr>
        <p:spPr>
          <a:xfrm>
            <a:off x="539749" y="345531"/>
            <a:ext cx="8064501" cy="417187"/>
          </a:xfrm>
          <a:prstGeom prst="rect">
            <a:avLst/>
          </a:prstGeom>
        </p:spPr>
        <p:txBody>
          <a:bodyPr lIns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Uniwersytet Jagielloński - Collegium Medicum</a:t>
            </a:r>
          </a:p>
        </p:txBody>
      </p:sp>
      <p:cxnSp>
        <p:nvCxnSpPr>
          <p:cNvPr id="3" name="Łącznik prosty 59">
            <a:extLst>
              <a:ext uri="{FF2B5EF4-FFF2-40B4-BE49-F238E27FC236}">
                <a16:creationId xmlns:a16="http://schemas.microsoft.com/office/drawing/2014/main" id="{10CC45F7-A92D-4BB6-9F57-336C02AC5910}"/>
              </a:ext>
            </a:extLst>
          </p:cNvPr>
          <p:cNvCxnSpPr>
            <a:cxnSpLocks/>
          </p:cNvCxnSpPr>
          <p:nvPr/>
        </p:nvCxnSpPr>
        <p:spPr>
          <a:xfrm>
            <a:off x="539749" y="800100"/>
            <a:ext cx="633332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>
            <a:extLst>
              <a:ext uri="{FF2B5EF4-FFF2-40B4-BE49-F238E27FC236}">
                <a16:creationId xmlns:a16="http://schemas.microsoft.com/office/drawing/2014/main" id="{5516FA3B-537F-4BA7-964C-8F45F98AF80F}"/>
              </a:ext>
            </a:extLst>
          </p:cNvPr>
          <p:cNvSpPr/>
          <p:nvPr/>
        </p:nvSpPr>
        <p:spPr>
          <a:xfrm>
            <a:off x="3246850" y="1052513"/>
            <a:ext cx="2183612" cy="2663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6EFFB80-1497-426E-8C36-5C8C98F29284}"/>
              </a:ext>
            </a:extLst>
          </p:cNvPr>
          <p:cNvSpPr txBox="1"/>
          <p:nvPr/>
        </p:nvSpPr>
        <p:spPr>
          <a:xfrm>
            <a:off x="1770467" y="5842494"/>
            <a:ext cx="941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000" b="1" dirty="0">
              <a:solidFill>
                <a:schemeClr val="bg1"/>
              </a:solidFill>
            </a:endParaRP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DCE576A7-7ACD-40DD-BC39-0CE0667B210F}"/>
              </a:ext>
            </a:extLst>
          </p:cNvPr>
          <p:cNvGrpSpPr/>
          <p:nvPr/>
        </p:nvGrpSpPr>
        <p:grpSpPr>
          <a:xfrm>
            <a:off x="571220" y="3711314"/>
            <a:ext cx="2699468" cy="2664161"/>
            <a:chOff x="2268538" y="3860576"/>
            <a:chExt cx="2707100" cy="2664161"/>
          </a:xfrm>
        </p:grpSpPr>
        <p:pic>
          <p:nvPicPr>
            <p:cNvPr id="38" name="Picture 11" descr="D:\Dropbox\Wymiana Ewa i Daniel\CMUJ\IN\grafika\the medical colllege\fot 6-01.png">
              <a:extLst>
                <a:ext uri="{FF2B5EF4-FFF2-40B4-BE49-F238E27FC236}">
                  <a16:creationId xmlns:a16="http://schemas.microsoft.com/office/drawing/2014/main" id="{8C6EE507-896E-49BF-880A-FC73D6E6ED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68538" y="3860576"/>
              <a:ext cx="2707100" cy="2664161"/>
            </a:xfrm>
            <a:prstGeom prst="rect">
              <a:avLst/>
            </a:prstGeom>
            <a:noFill/>
          </p:spPr>
        </p:pic>
        <p:sp>
          <p:nvSpPr>
            <p:cNvPr id="39" name="pole tekstowe 38">
              <a:extLst>
                <a:ext uri="{FF2B5EF4-FFF2-40B4-BE49-F238E27FC236}">
                  <a16:creationId xmlns:a16="http://schemas.microsoft.com/office/drawing/2014/main" id="{7A77354A-42A1-49A7-A9AD-F5D20CAEF1E4}"/>
                </a:ext>
              </a:extLst>
            </p:cNvPr>
            <p:cNvSpPr txBox="1"/>
            <p:nvPr/>
          </p:nvSpPr>
          <p:spPr>
            <a:xfrm>
              <a:off x="2285840" y="3886680"/>
              <a:ext cx="24962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>
                  <a:solidFill>
                    <a:schemeClr val="bg1"/>
                  </a:solidFill>
                  <a:latin typeface="Ubuntu Medium" panose="020B0604030602030204" pitchFamily="34" charset="0"/>
                </a:rPr>
                <a:t>SZKOŁA MEDYCZNA </a:t>
              </a:r>
            </a:p>
            <a:p>
              <a:r>
                <a:rPr lang="pl-PL" sz="1100" dirty="0">
                  <a:solidFill>
                    <a:schemeClr val="bg1"/>
                  </a:solidFill>
                  <a:latin typeface="Ubuntu Medium" panose="020B0604030602030204" pitchFamily="34" charset="0"/>
                </a:rPr>
                <a:t>DLA OBCOKRAJOWCÓW</a:t>
              </a: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909B6AA6-E828-4A1F-B277-0487D66784E0}"/>
              </a:ext>
            </a:extLst>
          </p:cNvPr>
          <p:cNvGrpSpPr/>
          <p:nvPr/>
        </p:nvGrpSpPr>
        <p:grpSpPr>
          <a:xfrm>
            <a:off x="5920511" y="1052399"/>
            <a:ext cx="2737703" cy="2664049"/>
            <a:chOff x="6620414" y="1213899"/>
            <a:chExt cx="2737703" cy="2664049"/>
          </a:xfrm>
        </p:grpSpPr>
        <p:pic>
          <p:nvPicPr>
            <p:cNvPr id="36" name="Picture 9" descr="D:\Dropbox\Wymiana Ewa i Daniel\CMUJ\IN\grafika\the medical colllege\fot 5-01.png">
              <a:extLst>
                <a:ext uri="{FF2B5EF4-FFF2-40B4-BE49-F238E27FC236}">
                  <a16:creationId xmlns:a16="http://schemas.microsoft.com/office/drawing/2014/main" id="{93FCC700-9954-4568-83EA-3F16EFD250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20414" y="1213899"/>
              <a:ext cx="2665101" cy="2664049"/>
            </a:xfrm>
            <a:prstGeom prst="rect">
              <a:avLst/>
            </a:prstGeom>
            <a:noFill/>
          </p:spPr>
        </p:pic>
        <p:sp>
          <p:nvSpPr>
            <p:cNvPr id="37" name="pole tekstowe 36">
              <a:extLst>
                <a:ext uri="{FF2B5EF4-FFF2-40B4-BE49-F238E27FC236}">
                  <a16:creationId xmlns:a16="http://schemas.microsoft.com/office/drawing/2014/main" id="{38DEAAF4-272C-48DD-8C94-E17C15D57605}"/>
                </a:ext>
              </a:extLst>
            </p:cNvPr>
            <p:cNvSpPr txBox="1"/>
            <p:nvPr/>
          </p:nvSpPr>
          <p:spPr>
            <a:xfrm>
              <a:off x="6679007" y="3116059"/>
              <a:ext cx="267911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>
                  <a:solidFill>
                    <a:schemeClr val="bg1"/>
                  </a:solidFill>
                  <a:latin typeface="Ubuntu Medium" panose="020B0604030602030204" pitchFamily="34" charset="0"/>
                </a:rPr>
                <a:t>BLISKO 1600 PRACOWNIKÓW NAUKOWYCH I  DYDAKTYCZNYCH, </a:t>
              </a:r>
            </a:p>
            <a:p>
              <a:r>
                <a:rPr lang="pl-PL" sz="1100" dirty="0">
                  <a:solidFill>
                    <a:schemeClr val="bg1"/>
                  </a:solidFill>
                  <a:latin typeface="Ubuntu Medium" panose="020B0604030602030204" pitchFamily="34" charset="0"/>
                </a:rPr>
                <a:t>W TYM 173 PROFESORÓW</a:t>
              </a:r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574256" y="1052513"/>
            <a:ext cx="2700338" cy="2664049"/>
            <a:chOff x="574256" y="1052513"/>
            <a:chExt cx="2700338" cy="2664049"/>
          </a:xfrm>
        </p:grpSpPr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2948F254-DD35-49D7-BA42-42343FD8C839}"/>
                </a:ext>
              </a:extLst>
            </p:cNvPr>
            <p:cNvGrpSpPr/>
            <p:nvPr/>
          </p:nvGrpSpPr>
          <p:grpSpPr>
            <a:xfrm>
              <a:off x="574256" y="1052513"/>
              <a:ext cx="2700338" cy="2664049"/>
              <a:chOff x="2268538" y="1196751"/>
              <a:chExt cx="2183612" cy="2664049"/>
            </a:xfrm>
            <a:solidFill>
              <a:schemeClr val="bg2"/>
            </a:solidFill>
          </p:grpSpPr>
          <p:sp>
            <p:nvSpPr>
              <p:cNvPr id="30" name="Prostokąt 29">
                <a:extLst>
                  <a:ext uri="{FF2B5EF4-FFF2-40B4-BE49-F238E27FC236}">
                    <a16:creationId xmlns:a16="http://schemas.microsoft.com/office/drawing/2014/main" id="{576E3D7F-B27E-4F2A-8087-B7760937F595}"/>
                  </a:ext>
                </a:extLst>
              </p:cNvPr>
              <p:cNvSpPr/>
              <p:nvPr/>
            </p:nvSpPr>
            <p:spPr>
              <a:xfrm>
                <a:off x="2268538" y="1196751"/>
                <a:ext cx="2183612" cy="26640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ole tekstowe 30">
                <a:extLst>
                  <a:ext uri="{FF2B5EF4-FFF2-40B4-BE49-F238E27FC236}">
                    <a16:creationId xmlns:a16="http://schemas.microsoft.com/office/drawing/2014/main" id="{9FA96B61-88AF-4BB2-B694-47A8EA5DCE80}"/>
                  </a:ext>
                </a:extLst>
              </p:cNvPr>
              <p:cNvSpPr txBox="1"/>
              <p:nvPr/>
            </p:nvSpPr>
            <p:spPr>
              <a:xfrm>
                <a:off x="2268538" y="1225327"/>
                <a:ext cx="1344898" cy="2616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pl-PL" sz="1100" dirty="0">
                    <a:solidFill>
                      <a:srgbClr val="00519E"/>
                    </a:solidFill>
                    <a:latin typeface="Ubuntu Medium" panose="020B0604030602030204" pitchFamily="34" charset="0"/>
                  </a:rPr>
                  <a:t>3 WYDZIAŁY</a:t>
                </a:r>
              </a:p>
            </p:txBody>
          </p:sp>
        </p:grpSp>
        <p:grpSp>
          <p:nvGrpSpPr>
            <p:cNvPr id="20" name="Grupa 19"/>
            <p:cNvGrpSpPr/>
            <p:nvPr/>
          </p:nvGrpSpPr>
          <p:grpSpPr>
            <a:xfrm>
              <a:off x="654962" y="1472799"/>
              <a:ext cx="2551523" cy="2162126"/>
              <a:chOff x="654962" y="1472799"/>
              <a:chExt cx="2551523" cy="2162126"/>
            </a:xfrm>
          </p:grpSpPr>
          <p:grpSp>
            <p:nvGrpSpPr>
              <p:cNvPr id="21" name="Grupa 20">
                <a:extLst>
                  <a:ext uri="{FF2B5EF4-FFF2-40B4-BE49-F238E27FC236}">
                    <a16:creationId xmlns:a16="http://schemas.microsoft.com/office/drawing/2014/main" id="{8B1268CA-BCA0-4BB8-A9C0-9CFD93CC7B45}"/>
                  </a:ext>
                </a:extLst>
              </p:cNvPr>
              <p:cNvGrpSpPr/>
              <p:nvPr/>
            </p:nvGrpSpPr>
            <p:grpSpPr>
              <a:xfrm>
                <a:off x="1620571" y="1472799"/>
                <a:ext cx="1457145" cy="1270774"/>
                <a:chOff x="3275856" y="1597987"/>
                <a:chExt cx="1457145" cy="1270774"/>
              </a:xfrm>
            </p:grpSpPr>
            <p:pic>
              <p:nvPicPr>
                <p:cNvPr id="28" name="Picture 3" descr="D:\--- PREZENTACJA ---\slajdy\02\02.png">
                  <a:extLst>
                    <a:ext uri="{FF2B5EF4-FFF2-40B4-BE49-F238E27FC236}">
                      <a16:creationId xmlns:a16="http://schemas.microsoft.com/office/drawing/2014/main" id="{E352DEE7-4D84-4000-9E0C-4B17E554D7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5856" y="1844824"/>
                  <a:ext cx="1023938" cy="1023937"/>
                </a:xfrm>
                <a:prstGeom prst="rect">
                  <a:avLst/>
                </a:prstGeom>
                <a:noFill/>
              </p:spPr>
            </p:pic>
            <p:sp>
              <p:nvSpPr>
                <p:cNvPr id="29" name="pole tekstowe 28">
                  <a:extLst>
                    <a:ext uri="{FF2B5EF4-FFF2-40B4-BE49-F238E27FC236}">
                      <a16:creationId xmlns:a16="http://schemas.microsoft.com/office/drawing/2014/main" id="{EAF84468-8759-4B7D-AAEC-0119BA394FE5}"/>
                    </a:ext>
                  </a:extLst>
                </p:cNvPr>
                <p:cNvSpPr txBox="1"/>
                <p:nvPr/>
              </p:nvSpPr>
              <p:spPr>
                <a:xfrm>
                  <a:off x="3288311" y="1597987"/>
                  <a:ext cx="1444690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pl-PL" sz="1100" dirty="0">
                      <a:solidFill>
                        <a:srgbClr val="00519E"/>
                      </a:solidFill>
                      <a:latin typeface="Ubuntu" panose="020B0504030602030204" pitchFamily="34" charset="0"/>
                    </a:rPr>
                    <a:t>FARMACEUTYCZNY</a:t>
                  </a:r>
                </a:p>
                <a:p>
                  <a:pPr algn="r"/>
                  <a:endParaRPr lang="pl-PL" sz="1000" dirty="0">
                    <a:solidFill>
                      <a:srgbClr val="00519E"/>
                    </a:solidFill>
                    <a:latin typeface="Ubuntu" panose="020B0504030602030204" pitchFamily="34" charset="0"/>
                  </a:endParaRPr>
                </a:p>
              </p:txBody>
            </p:sp>
          </p:grpSp>
          <p:grpSp>
            <p:nvGrpSpPr>
              <p:cNvPr id="22" name="Grupa 21">
                <a:extLst>
                  <a:ext uri="{FF2B5EF4-FFF2-40B4-BE49-F238E27FC236}">
                    <a16:creationId xmlns:a16="http://schemas.microsoft.com/office/drawing/2014/main" id="{AE788961-2E12-4025-950C-CA7F25255B4F}"/>
                  </a:ext>
                </a:extLst>
              </p:cNvPr>
              <p:cNvGrpSpPr/>
              <p:nvPr/>
            </p:nvGrpSpPr>
            <p:grpSpPr>
              <a:xfrm>
                <a:off x="1167018" y="2607812"/>
                <a:ext cx="2039467" cy="1027113"/>
                <a:chOff x="2759224" y="2708920"/>
                <a:chExt cx="2039467" cy="1027113"/>
              </a:xfrm>
            </p:grpSpPr>
            <p:pic>
              <p:nvPicPr>
                <p:cNvPr id="26" name="Picture 2" descr="D:\--- PREZENTACJA ---\slajdy\02\03.png">
                  <a:extLst>
                    <a:ext uri="{FF2B5EF4-FFF2-40B4-BE49-F238E27FC236}">
                      <a16:creationId xmlns:a16="http://schemas.microsoft.com/office/drawing/2014/main" id="{2967F113-2B77-4502-9897-109162FA1B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59224" y="2708920"/>
                  <a:ext cx="1027112" cy="1027113"/>
                </a:xfrm>
                <a:prstGeom prst="rect">
                  <a:avLst/>
                </a:prstGeom>
                <a:noFill/>
              </p:spPr>
            </p:pic>
            <p:sp>
              <p:nvSpPr>
                <p:cNvPr id="27" name="pole tekstowe 26">
                  <a:extLst>
                    <a:ext uri="{FF2B5EF4-FFF2-40B4-BE49-F238E27FC236}">
                      <a16:creationId xmlns:a16="http://schemas.microsoft.com/office/drawing/2014/main" id="{5376E6C8-F460-4CD7-9D78-7045A5A77911}"/>
                    </a:ext>
                  </a:extLst>
                </p:cNvPr>
                <p:cNvSpPr txBox="1"/>
                <p:nvPr/>
              </p:nvSpPr>
              <p:spPr>
                <a:xfrm>
                  <a:off x="3729010" y="3072031"/>
                  <a:ext cx="106968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100" dirty="0">
                      <a:solidFill>
                        <a:srgbClr val="00519E"/>
                      </a:solidFill>
                      <a:latin typeface="Ubuntu" panose="020B0504030602030204" pitchFamily="34" charset="0"/>
                    </a:rPr>
                    <a:t>NAUK </a:t>
                  </a:r>
                </a:p>
                <a:p>
                  <a:r>
                    <a:rPr lang="pl-PL" sz="1100" dirty="0">
                      <a:solidFill>
                        <a:srgbClr val="00519E"/>
                      </a:solidFill>
                      <a:latin typeface="Ubuntu" panose="020B0504030602030204" pitchFamily="34" charset="0"/>
                    </a:rPr>
                    <a:t>O ZDROWIU</a:t>
                  </a:r>
                </a:p>
                <a:p>
                  <a:endParaRPr lang="pl-PL" sz="1200" dirty="0">
                    <a:solidFill>
                      <a:srgbClr val="00519E"/>
                    </a:solidFill>
                    <a:latin typeface="Ubuntu" panose="020B0504030602030204" pitchFamily="34" charset="0"/>
                  </a:endParaRPr>
                </a:p>
              </p:txBody>
            </p:sp>
          </p:grpSp>
          <p:grpSp>
            <p:nvGrpSpPr>
              <p:cNvPr id="23" name="Grupa 22">
                <a:extLst>
                  <a:ext uri="{FF2B5EF4-FFF2-40B4-BE49-F238E27FC236}">
                    <a16:creationId xmlns:a16="http://schemas.microsoft.com/office/drawing/2014/main" id="{74104588-22E9-4707-A269-FBEB3A4EB070}"/>
                  </a:ext>
                </a:extLst>
              </p:cNvPr>
              <p:cNvGrpSpPr/>
              <p:nvPr/>
            </p:nvGrpSpPr>
            <p:grpSpPr>
              <a:xfrm>
                <a:off x="654962" y="1704309"/>
                <a:ext cx="1051948" cy="1250251"/>
                <a:chOff x="2383750" y="1827068"/>
                <a:chExt cx="1051948" cy="1260893"/>
              </a:xfrm>
            </p:grpSpPr>
            <p:pic>
              <p:nvPicPr>
                <p:cNvPr id="24" name="Picture 4" descr="D:\--- PREZENTACJA ---\slajdy\02\01.png">
                  <a:extLst>
                    <a:ext uri="{FF2B5EF4-FFF2-40B4-BE49-F238E27FC236}">
                      <a16:creationId xmlns:a16="http://schemas.microsoft.com/office/drawing/2014/main" id="{0C2BA1C3-5908-4015-8407-5241F28A7C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11760" y="2060848"/>
                  <a:ext cx="1023938" cy="1027113"/>
                </a:xfrm>
                <a:prstGeom prst="rect">
                  <a:avLst/>
                </a:prstGeom>
                <a:noFill/>
              </p:spPr>
            </p:pic>
            <p:sp>
              <p:nvSpPr>
                <p:cNvPr id="25" name="pole tekstowe 24">
                  <a:extLst>
                    <a:ext uri="{FF2B5EF4-FFF2-40B4-BE49-F238E27FC236}">
                      <a16:creationId xmlns:a16="http://schemas.microsoft.com/office/drawing/2014/main" id="{411628F6-ABC5-45C6-825D-03930F593350}"/>
                    </a:ext>
                  </a:extLst>
                </p:cNvPr>
                <p:cNvSpPr txBox="1"/>
                <p:nvPr/>
              </p:nvSpPr>
              <p:spPr>
                <a:xfrm>
                  <a:off x="2383750" y="1827068"/>
                  <a:ext cx="809837" cy="4500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100" dirty="0">
                      <a:solidFill>
                        <a:srgbClr val="00519E"/>
                      </a:solidFill>
                      <a:latin typeface="Ubuntu" panose="020B0504030602030204" pitchFamily="34" charset="0"/>
                    </a:rPr>
                    <a:t>LEKARSKI</a:t>
                  </a:r>
                </a:p>
                <a:p>
                  <a:endParaRPr lang="pl-PL" sz="1200" dirty="0">
                    <a:solidFill>
                      <a:srgbClr val="00519E"/>
                    </a:solidFill>
                    <a:latin typeface="Ubuntu" panose="020B0504030602030204" pitchFamily="34" charset="0"/>
                  </a:endParaRPr>
                </a:p>
              </p:txBody>
            </p:sp>
          </p:grpSp>
        </p:grpSp>
      </p:grpSp>
      <p:grpSp>
        <p:nvGrpSpPr>
          <p:cNvPr id="11" name="Grupa 10"/>
          <p:cNvGrpSpPr/>
          <p:nvPr/>
        </p:nvGrpSpPr>
        <p:grpSpPr>
          <a:xfrm>
            <a:off x="3202044" y="3483964"/>
            <a:ext cx="2750800" cy="2891396"/>
            <a:chOff x="3260944" y="3483964"/>
            <a:chExt cx="2673366" cy="2891396"/>
          </a:xfrm>
        </p:grpSpPr>
        <p:pic>
          <p:nvPicPr>
            <p:cNvPr id="15" name="Picture 13" descr="D:\Dropbox\Wymiana Ewa i Daniel\CMUJ\IN\grafika\the medical colllege\fot 7-01.pn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66037" y="3483964"/>
              <a:ext cx="2668273" cy="2168952"/>
            </a:xfrm>
            <a:prstGeom prst="rect">
              <a:avLst/>
            </a:prstGeom>
            <a:noFill/>
          </p:spPr>
        </p:pic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9032C676-1200-471E-8412-347D86C7410D}"/>
                </a:ext>
              </a:extLst>
            </p:cNvPr>
            <p:cNvSpPr/>
            <p:nvPr/>
          </p:nvSpPr>
          <p:spPr>
            <a:xfrm>
              <a:off x="3260944" y="5358136"/>
              <a:ext cx="2672239" cy="101722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sz="900" dirty="0"/>
            </a:p>
            <a:p>
              <a:r>
                <a:rPr lang="pl-PL" sz="1000" dirty="0"/>
                <a:t> </a:t>
              </a: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DB6E6C86-93C4-415C-9834-5ADA6D66CCB0}"/>
                </a:ext>
              </a:extLst>
            </p:cNvPr>
            <p:cNvSpPr txBox="1"/>
            <p:nvPr/>
          </p:nvSpPr>
          <p:spPr>
            <a:xfrm>
              <a:off x="3263203" y="5861510"/>
              <a:ext cx="2617592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>
                  <a:solidFill>
                    <a:srgbClr val="00519E"/>
                  </a:solidFill>
                  <a:latin typeface="Ubuntu Medium" panose="020B0604030602030204" pitchFamily="34" charset="0"/>
                </a:rPr>
                <a:t>MEDYCZNE CENTRUM </a:t>
              </a:r>
            </a:p>
            <a:p>
              <a:r>
                <a:rPr lang="pl-PL" sz="1100" dirty="0">
                  <a:solidFill>
                    <a:srgbClr val="00519E"/>
                  </a:solidFill>
                  <a:latin typeface="Ubuntu Medium" panose="020B0604030602030204" pitchFamily="34" charset="0"/>
                </a:rPr>
                <a:t>KSZTAŁCENIA PODYPLOMOWEGO</a:t>
              </a:r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DB6E6C86-93C4-415C-9834-5ADA6D66CCB0}"/>
                </a:ext>
              </a:extLst>
            </p:cNvPr>
            <p:cNvSpPr txBox="1"/>
            <p:nvPr/>
          </p:nvSpPr>
          <p:spPr>
            <a:xfrm>
              <a:off x="3264363" y="5413463"/>
              <a:ext cx="2617592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>
                  <a:solidFill>
                    <a:srgbClr val="00519E"/>
                  </a:solidFill>
                  <a:latin typeface="Ubuntu Medium" panose="020B0604030602030204" pitchFamily="34" charset="0"/>
                </a:rPr>
                <a:t>SZKOŁA DOKTORSKA NAUK MEDYCZNYCH I NAUK O ZDROWIU</a:t>
              </a: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C5803A24-1003-4778-99FF-13E04E406CE0}"/>
              </a:ext>
            </a:extLst>
          </p:cNvPr>
          <p:cNvGrpSpPr/>
          <p:nvPr/>
        </p:nvGrpSpPr>
        <p:grpSpPr>
          <a:xfrm>
            <a:off x="3191631" y="1056847"/>
            <a:ext cx="2750764" cy="2660521"/>
            <a:chOff x="4442908" y="1196751"/>
            <a:chExt cx="2382142" cy="2376974"/>
          </a:xfrm>
        </p:grpSpPr>
        <p:pic>
          <p:nvPicPr>
            <p:cNvPr id="13" name="Picture 10" descr="D:\Dropbox\Wymiana Ewa i Daniel\CMUJ\IN\grafika\the medical colllege\fot 4 01.png">
              <a:extLst>
                <a:ext uri="{FF2B5EF4-FFF2-40B4-BE49-F238E27FC236}">
                  <a16:creationId xmlns:a16="http://schemas.microsoft.com/office/drawing/2014/main" id="{58B89D3A-8FC3-42D7-A5DD-AAEF8A34C6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79"/>
            <a:stretch/>
          </p:blipFill>
          <p:spPr bwMode="auto">
            <a:xfrm>
              <a:off x="4442908" y="1196751"/>
              <a:ext cx="2382142" cy="2376974"/>
            </a:xfrm>
            <a:prstGeom prst="rect">
              <a:avLst/>
            </a:prstGeom>
            <a:noFill/>
          </p:spPr>
        </p:pic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66690D44-AFFF-4A55-ADCF-AB4A1F8D3843}"/>
                </a:ext>
              </a:extLst>
            </p:cNvPr>
            <p:cNvSpPr txBox="1"/>
            <p:nvPr/>
          </p:nvSpPr>
          <p:spPr>
            <a:xfrm>
              <a:off x="4448553" y="1218409"/>
              <a:ext cx="2320439" cy="23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>
                  <a:solidFill>
                    <a:srgbClr val="022F5D"/>
                  </a:solidFill>
                  <a:latin typeface="Ubuntu Medium" panose="020B0604030602030204" pitchFamily="34" charset="0"/>
                </a:rPr>
                <a:t>PONAD 5500 STUDENTÓW</a:t>
              </a:r>
            </a:p>
          </p:txBody>
        </p: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0729B642-18D8-4536-B931-86E5D615B96E}"/>
              </a:ext>
            </a:extLst>
          </p:cNvPr>
          <p:cNvGrpSpPr/>
          <p:nvPr/>
        </p:nvGrpSpPr>
        <p:grpSpPr>
          <a:xfrm>
            <a:off x="5952370" y="3714074"/>
            <a:ext cx="2639572" cy="2663937"/>
            <a:chOff x="6637535" y="3864472"/>
            <a:chExt cx="2683515" cy="2663937"/>
          </a:xfrm>
        </p:grpSpPr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994A712B-26B7-42F9-8FB2-728E2ECB1D21}"/>
                </a:ext>
              </a:extLst>
            </p:cNvPr>
            <p:cNvSpPr/>
            <p:nvPr/>
          </p:nvSpPr>
          <p:spPr>
            <a:xfrm>
              <a:off x="6637535" y="3864472"/>
              <a:ext cx="2683515" cy="2663937"/>
            </a:xfrm>
            <a:prstGeom prst="rect">
              <a:avLst/>
            </a:prstGeom>
            <a:solidFill>
              <a:srgbClr val="0051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00519E"/>
                </a:solidFill>
              </a:endParaRPr>
            </a:p>
          </p:txBody>
        </p:sp>
        <p:sp>
          <p:nvSpPr>
            <p:cNvPr id="35" name="pole tekstowe 34">
              <a:extLst>
                <a:ext uri="{FF2B5EF4-FFF2-40B4-BE49-F238E27FC236}">
                  <a16:creationId xmlns:a16="http://schemas.microsoft.com/office/drawing/2014/main" id="{71B00C4D-7111-4DEA-AA57-B04D89F737BD}"/>
                </a:ext>
              </a:extLst>
            </p:cNvPr>
            <p:cNvSpPr txBox="1"/>
            <p:nvPr/>
          </p:nvSpPr>
          <p:spPr>
            <a:xfrm>
              <a:off x="6748265" y="5634937"/>
              <a:ext cx="25534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>
                  <a:solidFill>
                    <a:schemeClr val="bg1"/>
                  </a:solidFill>
                  <a:latin typeface="Ubuntu Medium" panose="020B0604030602030204" pitchFamily="34" charset="0"/>
                </a:rPr>
                <a:t>LIDER RANKINGU FUNDACJI EDUKACYJNEJ „PERSPEKTYWY” </a:t>
              </a:r>
            </a:p>
            <a:p>
              <a:r>
                <a:rPr lang="pl-PL" sz="1100" dirty="0">
                  <a:solidFill>
                    <a:schemeClr val="bg1"/>
                  </a:solidFill>
                  <a:latin typeface="Ubuntu Medium" panose="020B0604030602030204" pitchFamily="34" charset="0"/>
                </a:rPr>
                <a:t>W KATEGORII KIERUNKÓW MEDYCZNYCH  </a:t>
              </a:r>
            </a:p>
          </p:txBody>
        </p:sp>
      </p:grpSp>
      <p:pic>
        <p:nvPicPr>
          <p:cNvPr id="33" name="Obraz 32">
            <a:extLst>
              <a:ext uri="{FF2B5EF4-FFF2-40B4-BE49-F238E27FC236}">
                <a16:creationId xmlns:a16="http://schemas.microsoft.com/office/drawing/2014/main" id="{9A5C8144-3A9D-3D65-1F16-93BE08B9D1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15" y="3885425"/>
            <a:ext cx="1743815" cy="155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24" y="-23305"/>
            <a:ext cx="9144001" cy="6918385"/>
          </a:xfrm>
          <a:prstGeom prst="rect">
            <a:avLst/>
          </a:prstGeom>
          <a:solidFill>
            <a:schemeClr val="tx2"/>
          </a:solidFill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ytuł 4">
            <a:extLst>
              <a:ext uri="{FF2B5EF4-FFF2-40B4-BE49-F238E27FC236}">
                <a16:creationId xmlns:a16="http://schemas.microsoft.com/office/drawing/2014/main" id="{98751279-3D80-432F-9EC3-F3B9A8D306F3}"/>
              </a:ext>
            </a:extLst>
          </p:cNvPr>
          <p:cNvSpPr txBox="1">
            <a:spLocks/>
          </p:cNvSpPr>
          <p:nvPr/>
        </p:nvSpPr>
        <p:spPr>
          <a:xfrm>
            <a:off x="431321" y="273645"/>
            <a:ext cx="8064501" cy="41718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bg1"/>
                </a:solidFill>
              </a:rPr>
              <a:t> Internacjonalizacja i współpraca międzynarodowa</a:t>
            </a: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267419" y="708265"/>
            <a:ext cx="8505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a 20">
            <a:extLst>
              <a:ext uri="{FF2B5EF4-FFF2-40B4-BE49-F238E27FC236}">
                <a16:creationId xmlns:a16="http://schemas.microsoft.com/office/drawing/2014/main" id="{58AE79BA-C44D-A3A5-7003-F0702473C599}"/>
              </a:ext>
            </a:extLst>
          </p:cNvPr>
          <p:cNvGrpSpPr/>
          <p:nvPr/>
        </p:nvGrpSpPr>
        <p:grpSpPr>
          <a:xfrm>
            <a:off x="5262006" y="920010"/>
            <a:ext cx="2879694" cy="3225916"/>
            <a:chOff x="5344829" y="1013277"/>
            <a:chExt cx="2900978" cy="3210911"/>
          </a:xfrm>
        </p:grpSpPr>
        <p:sp>
          <p:nvSpPr>
            <p:cNvPr id="8" name="Sześciokąt 7"/>
            <p:cNvSpPr/>
            <p:nvPr/>
          </p:nvSpPr>
          <p:spPr>
            <a:xfrm rot="5400000">
              <a:off x="5189862" y="1168244"/>
              <a:ext cx="3210911" cy="2900978"/>
            </a:xfrm>
            <a:prstGeom prst="hexagon">
              <a:avLst>
                <a:gd name="adj" fmla="val 26032"/>
                <a:gd name="vf" fmla="val 115470"/>
              </a:avLst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txBody>
            <a:bodyPr wrap="square" lIns="0" rtlCol="0" anchor="ctr">
              <a:spAutoFit/>
            </a:bodyPr>
            <a:lstStyle/>
            <a:p>
              <a:pPr algn="l"/>
              <a:endParaRPr lang="pl-PL" sz="2400" dirty="0">
                <a:solidFill>
                  <a:schemeClr val="tx2"/>
                </a:solidFill>
                <a:latin typeface="Ubuntu Light" panose="020B03040306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5489554" y="1724993"/>
              <a:ext cx="2748300" cy="268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50" dirty="0">
                  <a:solidFill>
                    <a:srgbClr val="00519E"/>
                  </a:solidFill>
                  <a:latin typeface="Ubuntu" panose="020B0504030602030204" pitchFamily="34" charset="0"/>
                </a:rPr>
                <a:t>Udział w sieciach międzynarodowych</a:t>
              </a:r>
              <a:endParaRPr lang="pl-PL" sz="1150" dirty="0">
                <a:solidFill>
                  <a:srgbClr val="00519E"/>
                </a:solidFill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5869817" y="1943464"/>
              <a:ext cx="2275768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000" dirty="0">
                  <a:solidFill>
                    <a:srgbClr val="00519E"/>
                  </a:solidFill>
                </a:rPr>
                <a:t>AUCSO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000" dirty="0" err="1">
                  <a:solidFill>
                    <a:srgbClr val="00519E"/>
                  </a:solidFill>
                </a:rPr>
                <a:t>Baltic</a:t>
              </a:r>
              <a:r>
                <a:rPr lang="pl-PL" sz="1000" dirty="0">
                  <a:solidFill>
                    <a:srgbClr val="00519E"/>
                  </a:solidFill>
                </a:rPr>
                <a:t> University </a:t>
              </a:r>
              <a:r>
                <a:rPr lang="pl-PL" sz="1000" dirty="0" err="1">
                  <a:solidFill>
                    <a:srgbClr val="00519E"/>
                  </a:solidFill>
                </a:rPr>
                <a:t>Programme</a:t>
              </a:r>
              <a:r>
                <a:rPr lang="pl-PL" sz="1000" dirty="0">
                  <a:solidFill>
                    <a:srgbClr val="00519E"/>
                  </a:solidFill>
                </a:rPr>
                <a:t> 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000" dirty="0">
                  <a:solidFill>
                    <a:srgbClr val="00519E"/>
                  </a:solidFill>
                </a:rPr>
                <a:t>COIMBRA Group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000" dirty="0" err="1">
                  <a:solidFill>
                    <a:srgbClr val="00519E"/>
                  </a:solidFill>
                </a:rPr>
                <a:t>European</a:t>
              </a:r>
              <a:r>
                <a:rPr lang="pl-PL" sz="1000" dirty="0">
                  <a:solidFill>
                    <a:srgbClr val="00519E"/>
                  </a:solidFill>
                </a:rPr>
                <a:t> University </a:t>
              </a:r>
              <a:r>
                <a:rPr lang="pl-PL" sz="1000" dirty="0" err="1">
                  <a:solidFill>
                    <a:srgbClr val="00519E"/>
                  </a:solidFill>
                </a:rPr>
                <a:t>Association</a:t>
              </a:r>
              <a:endParaRPr lang="pl-PL" sz="1000" dirty="0">
                <a:solidFill>
                  <a:srgbClr val="00519E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000" dirty="0">
                  <a:solidFill>
                    <a:srgbClr val="00519E"/>
                  </a:solidFill>
                </a:rPr>
                <a:t>EUNIS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000" dirty="0">
                  <a:solidFill>
                    <a:srgbClr val="00519E"/>
                  </a:solidFill>
                </a:rPr>
                <a:t>EUROPAEUM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000" dirty="0">
                  <a:solidFill>
                    <a:srgbClr val="00519E"/>
                  </a:solidFill>
                </a:rPr>
                <a:t>SAR 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000" dirty="0">
                  <a:solidFill>
                    <a:srgbClr val="00519E"/>
                  </a:solidFill>
                </a:rPr>
                <a:t>The </a:t>
              </a:r>
              <a:r>
                <a:rPr lang="pl-PL" sz="1000" dirty="0" err="1">
                  <a:solidFill>
                    <a:srgbClr val="00519E"/>
                  </a:solidFill>
                </a:rPr>
                <a:t>Guild</a:t>
              </a:r>
              <a:endParaRPr lang="pl-PL" sz="1000" dirty="0">
                <a:solidFill>
                  <a:srgbClr val="00519E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000" dirty="0" err="1">
                  <a:solidFill>
                    <a:srgbClr val="00519E"/>
                  </a:solidFill>
                </a:rPr>
                <a:t>Una</a:t>
              </a:r>
              <a:r>
                <a:rPr lang="pl-PL" sz="1000" dirty="0">
                  <a:solidFill>
                    <a:srgbClr val="00519E"/>
                  </a:solidFill>
                </a:rPr>
                <a:t> Europa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000" dirty="0" err="1">
                  <a:solidFill>
                    <a:srgbClr val="00519E"/>
                  </a:solidFill>
                </a:rPr>
                <a:t>Unitown</a:t>
              </a:r>
              <a:endParaRPr lang="pl-PL" sz="1000" dirty="0">
                <a:solidFill>
                  <a:srgbClr val="00519E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000" dirty="0">
                  <a:solidFill>
                    <a:srgbClr val="00519E"/>
                  </a:solidFill>
                </a:rPr>
                <a:t>UTRECHT Network </a:t>
              </a:r>
            </a:p>
            <a:p>
              <a:endParaRPr lang="pl-PL" sz="1200" dirty="0"/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BA8E847-6594-58FA-7574-B72CB5F0600B}"/>
              </a:ext>
            </a:extLst>
          </p:cNvPr>
          <p:cNvGrpSpPr/>
          <p:nvPr/>
        </p:nvGrpSpPr>
        <p:grpSpPr>
          <a:xfrm>
            <a:off x="747280" y="3423936"/>
            <a:ext cx="2959042" cy="3276031"/>
            <a:chOff x="807040" y="3435888"/>
            <a:chExt cx="2959042" cy="3276031"/>
          </a:xfrm>
        </p:grpSpPr>
        <p:sp>
          <p:nvSpPr>
            <p:cNvPr id="7" name="Sześciokąt 6"/>
            <p:cNvSpPr/>
            <p:nvPr/>
          </p:nvSpPr>
          <p:spPr>
            <a:xfrm rot="5400000">
              <a:off x="648545" y="3594383"/>
              <a:ext cx="3276031" cy="2959042"/>
            </a:xfrm>
            <a:prstGeom prst="hexagon">
              <a:avLst>
                <a:gd name="adj" fmla="val 26032"/>
                <a:gd name="vf" fmla="val 11547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txBody>
            <a:bodyPr wrap="square" lIns="0" rtlCol="0" anchor="ctr">
              <a:spAutoFit/>
            </a:bodyPr>
            <a:lstStyle/>
            <a:p>
              <a:pPr algn="l"/>
              <a:endParaRPr lang="pl-PL" sz="2400" dirty="0">
                <a:solidFill>
                  <a:schemeClr val="tx2"/>
                </a:solidFill>
                <a:latin typeface="Ubuntu Light" panose="020B03040306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Prostokąt 2"/>
            <p:cNvSpPr>
              <a:spLocks noChangeArrowheads="1"/>
            </p:cNvSpPr>
            <p:nvPr/>
          </p:nvSpPr>
          <p:spPr bwMode="auto">
            <a:xfrm>
              <a:off x="1203015" y="4185037"/>
              <a:ext cx="22273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algn="ctr"/>
              <a:r>
                <a:rPr lang="pl-PL" altLang="pl-PL" sz="1200" dirty="0">
                  <a:solidFill>
                    <a:schemeClr val="bg1"/>
                  </a:solidFill>
                  <a:latin typeface="Ubuntu" panose="020B0504030602030204" pitchFamily="34" charset="0"/>
                </a:rPr>
                <a:t>Współpraca instytucjonalna:</a:t>
              </a:r>
              <a:endParaRPr lang="pl-PL" altLang="pl-PL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1155111" y="4563158"/>
              <a:ext cx="2391279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</a:rPr>
                <a:t>NBME National Board of Medical Examiners</a:t>
              </a:r>
              <a:endParaRPr lang="pl-PL" sz="1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US" altLang="pl-PL" sz="1000" dirty="0">
                  <a:solidFill>
                    <a:schemeClr val="bg1"/>
                  </a:solidFill>
                  <a:latin typeface="+mj-lt"/>
                </a:rPr>
                <a:t>AAMC Association of American Medical Colleges  (US</a:t>
              </a:r>
              <a:r>
                <a:rPr lang="pl-PL" altLang="pl-PL" sz="1000" dirty="0">
                  <a:solidFill>
                    <a:schemeClr val="bg1"/>
                  </a:solidFill>
                  <a:latin typeface="+mj-lt"/>
                </a:rPr>
                <a:t>A</a:t>
              </a:r>
              <a:r>
                <a:rPr lang="en-US" altLang="pl-PL" sz="1000" dirty="0">
                  <a:solidFill>
                    <a:schemeClr val="bg1"/>
                  </a:solidFill>
                  <a:latin typeface="+mj-lt"/>
                </a:rPr>
                <a:t>)</a:t>
              </a:r>
              <a:r>
                <a:rPr lang="pl-PL" altLang="pl-PL" sz="1000" dirty="0">
                  <a:solidFill>
                    <a:schemeClr val="bg1"/>
                  </a:solidFill>
                  <a:latin typeface="+mj-lt"/>
                </a:rPr>
                <a:t> </a:t>
              </a:r>
            </a:p>
            <a:p>
              <a:pPr marL="171450" lvl="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US" altLang="pl-PL" sz="1000" dirty="0">
                  <a:solidFill>
                    <a:schemeClr val="bg1"/>
                  </a:solidFill>
                  <a:latin typeface="+mj-lt"/>
                </a:rPr>
                <a:t>CARMS Canadian Resident Matching Service (</a:t>
              </a:r>
              <a:r>
                <a:rPr lang="pl-PL" altLang="pl-PL" sz="1000" dirty="0">
                  <a:solidFill>
                    <a:schemeClr val="bg1"/>
                  </a:solidFill>
                  <a:latin typeface="+mj-lt"/>
                </a:rPr>
                <a:t>K</a:t>
              </a:r>
              <a:r>
                <a:rPr lang="en-US" altLang="pl-PL" sz="1000" dirty="0" err="1">
                  <a:solidFill>
                    <a:schemeClr val="bg1"/>
                  </a:solidFill>
                  <a:latin typeface="+mj-lt"/>
                </a:rPr>
                <a:t>anada</a:t>
              </a:r>
              <a:r>
                <a:rPr lang="en-US" altLang="pl-PL" sz="1000" dirty="0">
                  <a:solidFill>
                    <a:schemeClr val="bg1"/>
                  </a:solidFill>
                  <a:latin typeface="+mj-lt"/>
                </a:rPr>
                <a:t>)</a:t>
              </a:r>
              <a:endParaRPr lang="pl-PL" altLang="pl-PL" sz="1000" dirty="0">
                <a:solidFill>
                  <a:schemeClr val="bg1"/>
                </a:solidFill>
                <a:latin typeface="+mj-lt"/>
              </a:endParaRPr>
            </a:p>
            <a:p>
              <a:endParaRPr lang="pl-PL" dirty="0">
                <a:solidFill>
                  <a:srgbClr val="00519E"/>
                </a:solidFill>
              </a:endParaRP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568CC4F6-B85A-45AB-44A4-8AFA1D759E50}"/>
              </a:ext>
            </a:extLst>
          </p:cNvPr>
          <p:cNvGrpSpPr/>
          <p:nvPr/>
        </p:nvGrpSpPr>
        <p:grpSpPr>
          <a:xfrm>
            <a:off x="2256940" y="890880"/>
            <a:ext cx="2959042" cy="3276031"/>
            <a:chOff x="-737964" y="852455"/>
            <a:chExt cx="2959042" cy="3276031"/>
          </a:xfrm>
        </p:grpSpPr>
        <p:sp>
          <p:nvSpPr>
            <p:cNvPr id="9" name="Sześciokąt 8"/>
            <p:cNvSpPr/>
            <p:nvPr/>
          </p:nvSpPr>
          <p:spPr>
            <a:xfrm rot="5400000">
              <a:off x="-896459" y="1010950"/>
              <a:ext cx="3276031" cy="2959042"/>
            </a:xfrm>
            <a:prstGeom prst="hexagon">
              <a:avLst>
                <a:gd name="adj" fmla="val 26032"/>
                <a:gd name="vf" fmla="val 115470"/>
              </a:avLst>
            </a:prstGeom>
            <a:solidFill>
              <a:schemeClr val="accent3"/>
            </a:solidFill>
            <a:ln>
              <a:solidFill>
                <a:srgbClr val="00519E"/>
              </a:solidFill>
            </a:ln>
          </p:spPr>
          <p:txBody>
            <a:bodyPr wrap="square" lIns="0" rtlCol="0" anchor="ctr">
              <a:spAutoFit/>
            </a:bodyPr>
            <a:lstStyle/>
            <a:p>
              <a:pPr algn="l"/>
              <a:endParaRPr lang="pl-PL" sz="2400" dirty="0">
                <a:solidFill>
                  <a:schemeClr val="tx2"/>
                </a:solidFill>
                <a:latin typeface="Ubuntu Light" panose="020B03040306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-319651" y="1907833"/>
              <a:ext cx="2519392" cy="1445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pl-PL" sz="1000" dirty="0">
                  <a:solidFill>
                    <a:schemeClr val="accent1"/>
                  </a:solidFill>
                  <a:latin typeface="+mj-lt"/>
                </a:rPr>
                <a:t>kierunek lekarski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pl-PL" sz="1000" dirty="0">
                  <a:solidFill>
                    <a:schemeClr val="accent1"/>
                  </a:solidFill>
                  <a:latin typeface="+mj-lt"/>
                </a:rPr>
                <a:t>kierunek lekarsko-dentystyczny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pl-PL" sz="1000" dirty="0" err="1">
                  <a:solidFill>
                    <a:schemeClr val="accent1"/>
                  </a:solidFill>
                  <a:latin typeface="+mj-lt"/>
                </a:rPr>
                <a:t>Drug</a:t>
              </a:r>
              <a:r>
                <a:rPr lang="pl-PL" sz="1000" dirty="0">
                  <a:solidFill>
                    <a:schemeClr val="accent1"/>
                  </a:solidFill>
                  <a:latin typeface="+mj-lt"/>
                </a:rPr>
                <a:t> Discovery and Development (studia magisterskie II stopnia)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pl-PL" sz="1000" dirty="0">
                  <a:solidFill>
                    <a:schemeClr val="accent1"/>
                  </a:solidFill>
                  <a:latin typeface="+mj-lt"/>
                </a:rPr>
                <a:t>Szkoła Doktorska Nauk Medycznych i Nauk o Zdrowiu </a:t>
              </a:r>
              <a:endParaRPr lang="pl-PL" sz="1000" dirty="0">
                <a:latin typeface="+mj-lt"/>
              </a:endParaRP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216E537D-4DDD-43CA-A08A-951B0C626A3A}"/>
                </a:ext>
              </a:extLst>
            </p:cNvPr>
            <p:cNvSpPr txBox="1"/>
            <p:nvPr/>
          </p:nvSpPr>
          <p:spPr>
            <a:xfrm>
              <a:off x="-548278" y="1632752"/>
              <a:ext cx="2519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>
                  <a:latin typeface="Ubuntu" panose="020B0504030602030204" pitchFamily="34" charset="0"/>
                </a:rPr>
                <a:t>Studia w języku angielskim</a:t>
              </a:r>
            </a:p>
          </p:txBody>
        </p:sp>
      </p:grpSp>
      <p:sp>
        <p:nvSpPr>
          <p:cNvPr id="17" name="Pięciokąt 16">
            <a:extLst>
              <a:ext uri="{FF2B5EF4-FFF2-40B4-BE49-F238E27FC236}">
                <a16:creationId xmlns:a16="http://schemas.microsoft.com/office/drawing/2014/main" id="{F5F8F97A-1482-B50A-DC32-B260DF2B71CC}"/>
              </a:ext>
            </a:extLst>
          </p:cNvPr>
          <p:cNvSpPr/>
          <p:nvPr/>
        </p:nvSpPr>
        <p:spPr>
          <a:xfrm>
            <a:off x="3784951" y="4229801"/>
            <a:ext cx="2959043" cy="2092462"/>
          </a:xfrm>
          <a:prstGeom prst="pentagon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Pięciokąt 17">
            <a:extLst>
              <a:ext uri="{FF2B5EF4-FFF2-40B4-BE49-F238E27FC236}">
                <a16:creationId xmlns:a16="http://schemas.microsoft.com/office/drawing/2014/main" id="{EE8B30BB-CC47-4A83-1209-DD2DFD8508B6}"/>
              </a:ext>
            </a:extLst>
          </p:cNvPr>
          <p:cNvSpPr/>
          <p:nvPr/>
        </p:nvSpPr>
        <p:spPr>
          <a:xfrm>
            <a:off x="703025" y="1558367"/>
            <a:ext cx="2045785" cy="2630011"/>
          </a:xfrm>
          <a:prstGeom prst="pentagon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BBF79EFA-CC9B-8E71-7B7A-959F88074439}"/>
              </a:ext>
            </a:extLst>
          </p:cNvPr>
          <p:cNvGrpSpPr/>
          <p:nvPr/>
        </p:nvGrpSpPr>
        <p:grpSpPr>
          <a:xfrm>
            <a:off x="3749634" y="3423389"/>
            <a:ext cx="2959042" cy="3276031"/>
            <a:chOff x="3761586" y="3446927"/>
            <a:chExt cx="2959042" cy="3276031"/>
          </a:xfrm>
        </p:grpSpPr>
        <p:sp>
          <p:nvSpPr>
            <p:cNvPr id="6" name="Sześciokąt 5">
              <a:extLst>
                <a:ext uri="{FF2B5EF4-FFF2-40B4-BE49-F238E27FC236}">
                  <a16:creationId xmlns:a16="http://schemas.microsoft.com/office/drawing/2014/main" id="{17FDD707-6AFB-0A5C-FFA9-78809FCE4882}"/>
                </a:ext>
              </a:extLst>
            </p:cNvPr>
            <p:cNvSpPr/>
            <p:nvPr/>
          </p:nvSpPr>
          <p:spPr>
            <a:xfrm rot="5400000">
              <a:off x="3603091" y="3605422"/>
              <a:ext cx="3276031" cy="2959042"/>
            </a:xfrm>
            <a:prstGeom prst="hexagon">
              <a:avLst>
                <a:gd name="adj" fmla="val 26032"/>
                <a:gd name="vf" fmla="val 115470"/>
              </a:avLst>
            </a:prstGeom>
            <a:solidFill>
              <a:srgbClr val="C00000"/>
            </a:solidFill>
            <a:ln>
              <a:solidFill>
                <a:srgbClr val="00519E"/>
              </a:solidFill>
            </a:ln>
          </p:spPr>
          <p:txBody>
            <a:bodyPr wrap="square" lIns="0" rtlCol="0" anchor="ctr">
              <a:spAutoFit/>
            </a:bodyPr>
            <a:lstStyle/>
            <a:p>
              <a:pPr algn="l"/>
              <a:endParaRPr lang="pl-PL" sz="2400" dirty="0">
                <a:solidFill>
                  <a:schemeClr val="tx2"/>
                </a:solidFill>
                <a:latin typeface="Ubuntu Light" panose="020B03040306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Prostokąt 2">
              <a:extLst>
                <a:ext uri="{FF2B5EF4-FFF2-40B4-BE49-F238E27FC236}">
                  <a16:creationId xmlns:a16="http://schemas.microsoft.com/office/drawing/2014/main" id="{90FC9B50-90FC-3345-1EB3-3D1080C48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009" y="4208174"/>
              <a:ext cx="22787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algn="ctr"/>
              <a:r>
                <a:rPr lang="pl-PL" altLang="pl-PL" sz="1200" dirty="0">
                  <a:solidFill>
                    <a:schemeClr val="bg1"/>
                  </a:solidFill>
                  <a:latin typeface="Ubuntu" panose="020B0504030602030204" pitchFamily="34" charset="0"/>
                </a:rPr>
                <a:t>Współpraca projektowa:</a:t>
              </a:r>
              <a:endParaRPr lang="pl-PL" altLang="pl-PL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0B8FA6CE-F0CB-EFB6-5B71-898E5B65C604}"/>
                </a:ext>
              </a:extLst>
            </p:cNvPr>
            <p:cNvSpPr txBox="1"/>
            <p:nvPr/>
          </p:nvSpPr>
          <p:spPr>
            <a:xfrm>
              <a:off x="4127617" y="4548062"/>
              <a:ext cx="2499991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pl-PL" sz="1000" dirty="0">
                  <a:solidFill>
                    <a:schemeClr val="bg1"/>
                  </a:solidFill>
                  <a:latin typeface="+mj-lt"/>
                </a:rPr>
                <a:t>dwustronne umowy wymiany z uniwersytetami na całym świecie</a:t>
              </a:r>
            </a:p>
            <a:p>
              <a:pPr marL="171450" indent="-1714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pl-PL" sz="1000" dirty="0">
                  <a:solidFill>
                    <a:schemeClr val="bg1"/>
                  </a:solidFill>
                  <a:latin typeface="+mj-lt"/>
                </a:rPr>
                <a:t>wymiana w ramach programu Erasmus+</a:t>
              </a:r>
            </a:p>
            <a:p>
              <a:pPr marL="171450" indent="-1714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pl-PL" sz="1000" dirty="0">
                  <a:solidFill>
                    <a:schemeClr val="bg1"/>
                  </a:solidFill>
                  <a:latin typeface="+mj-lt"/>
                </a:rPr>
                <a:t>współpraca na rzecz rozwoju innowacji i  wymiany dobrych praktyk</a:t>
              </a:r>
            </a:p>
            <a:p>
              <a:pPr marL="171450" indent="-1714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pl-PL" sz="1000" dirty="0">
                  <a:solidFill>
                    <a:schemeClr val="bg1"/>
                  </a:solidFill>
                  <a:latin typeface="+mj-lt"/>
                </a:rPr>
                <a:t>program </a:t>
              </a:r>
              <a:r>
                <a:rPr lang="pl-PL" sz="1000" dirty="0" err="1">
                  <a:solidFill>
                    <a:schemeClr val="bg1"/>
                  </a:solidFill>
                  <a:latin typeface="+mj-lt"/>
                </a:rPr>
                <a:t>Europubhealth</a:t>
              </a:r>
              <a:r>
                <a:rPr lang="pl-PL" sz="1000" dirty="0">
                  <a:solidFill>
                    <a:schemeClr val="bg1"/>
                  </a:solidFill>
                  <a:latin typeface="+mj-lt"/>
                </a:rPr>
                <a:t>+</a:t>
              </a:r>
            </a:p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3012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>
            <a:extLst>
              <a:ext uri="{FF2B5EF4-FFF2-40B4-BE49-F238E27FC236}">
                <a16:creationId xmlns:a16="http://schemas.microsoft.com/office/drawing/2014/main" id="{E3A90B92-A9D9-40C1-AB07-BDB24D5F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345531"/>
            <a:ext cx="8064501" cy="417187"/>
          </a:xfrm>
        </p:spPr>
        <p:txBody>
          <a:bodyPr>
            <a:normAutofit fontScale="90000"/>
          </a:bodyPr>
          <a:lstStyle/>
          <a:p>
            <a:r>
              <a:rPr lang="pl-PL" dirty="0"/>
              <a:t>Potencjał naukowy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97115" y="1060801"/>
            <a:ext cx="351653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100" dirty="0">
                <a:solidFill>
                  <a:srgbClr val="00519E"/>
                </a:solidFill>
                <a:latin typeface="Ubuntu" panose="020B0504030602030204" pitchFamily="34" charset="0"/>
              </a:rPr>
              <a:t>centra badawcze na światowym poziomie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100" dirty="0">
              <a:solidFill>
                <a:srgbClr val="00519E"/>
              </a:solidFill>
              <a:latin typeface="Ubuntu" panose="020B0504030602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100" dirty="0">
                <a:solidFill>
                  <a:srgbClr val="00519E"/>
                </a:solidFill>
                <a:latin typeface="Ubuntu" panose="020B0504030602030204" pitchFamily="34" charset="0"/>
              </a:rPr>
              <a:t>najwyższej jakości aparatura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100" dirty="0">
              <a:solidFill>
                <a:srgbClr val="00519E"/>
              </a:solidFill>
              <a:latin typeface="Ubuntu" panose="020B0504030602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100" dirty="0">
                <a:solidFill>
                  <a:srgbClr val="00519E"/>
                </a:solidFill>
                <a:latin typeface="Ubuntu" panose="020B0504030602030204" pitchFamily="34" charset="0"/>
              </a:rPr>
              <a:t>międzynarodowe zespoły naukowe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100" dirty="0">
              <a:solidFill>
                <a:srgbClr val="00519E"/>
              </a:solidFill>
              <a:latin typeface="Ubuntu" panose="020B0504030602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100" dirty="0">
                <a:solidFill>
                  <a:srgbClr val="00519E"/>
                </a:solidFill>
                <a:latin typeface="Ubuntu" panose="020B0504030602030204" pitchFamily="34" charset="0"/>
              </a:rPr>
              <a:t>kilkaset projektów realizowanych co roku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100" dirty="0">
              <a:solidFill>
                <a:srgbClr val="00519E"/>
              </a:solidFill>
              <a:latin typeface="Ubuntu" panose="020B0504030602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100" dirty="0">
                <a:solidFill>
                  <a:srgbClr val="00519E"/>
                </a:solidFill>
                <a:latin typeface="Ubuntu" panose="020B0504030602030204" pitchFamily="34" charset="0"/>
              </a:rPr>
              <a:t>prestiżowe granty badawcze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8A598CB-8582-D609-BD22-0F090FCA6494}"/>
              </a:ext>
            </a:extLst>
          </p:cNvPr>
          <p:cNvSpPr/>
          <p:nvPr/>
        </p:nvSpPr>
        <p:spPr>
          <a:xfrm>
            <a:off x="0" y="4590540"/>
            <a:ext cx="10608162" cy="461665"/>
          </a:xfrm>
          <a:prstGeom prst="rect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rgbClr val="00519E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83C608D-293D-4B1A-01EE-B05026B3CA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245" y="0"/>
            <a:ext cx="3732756" cy="6858000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4FD7D3BF-566D-85B4-AB74-E89E9B873326}"/>
              </a:ext>
            </a:extLst>
          </p:cNvPr>
          <p:cNvSpPr/>
          <p:nvPr/>
        </p:nvSpPr>
        <p:spPr>
          <a:xfrm>
            <a:off x="0" y="2973202"/>
            <a:ext cx="5411245" cy="3884798"/>
          </a:xfrm>
          <a:prstGeom prst="rect">
            <a:avLst/>
          </a:prstGeom>
          <a:solidFill>
            <a:srgbClr val="00519E"/>
          </a:solidFill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E3DF777-75E7-318F-00EF-8139C3BE7484}"/>
              </a:ext>
            </a:extLst>
          </p:cNvPr>
          <p:cNvSpPr txBox="1"/>
          <p:nvPr/>
        </p:nvSpPr>
        <p:spPr>
          <a:xfrm>
            <a:off x="697115" y="3220934"/>
            <a:ext cx="435710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Ubuntu" panose="020B0504030602030204" pitchFamily="34" charset="0"/>
              </a:rPr>
              <a:t>W 2021 roku zrealizowano m.in.:</a:t>
            </a:r>
          </a:p>
          <a:p>
            <a:endParaRPr lang="pl-PL" sz="800" dirty="0">
              <a:solidFill>
                <a:schemeClr val="bg1"/>
              </a:solidFill>
              <a:latin typeface="Ubuntu" panose="020B0504030602030204" pitchFamily="34" charset="0"/>
            </a:endParaRPr>
          </a:p>
          <a:p>
            <a:endParaRPr lang="pl-PL" sz="800" b="1" dirty="0">
              <a:solidFill>
                <a:schemeClr val="bg1"/>
              </a:solidFill>
              <a:latin typeface="+mj-lt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900" dirty="0">
                <a:solidFill>
                  <a:schemeClr val="bg1"/>
                </a:solidFill>
                <a:latin typeface="+mj-lt"/>
              </a:rPr>
              <a:t>172 projekty finansowane przez Narodowe Centrum Nauki o wartości ponad 120 mln zł;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900" dirty="0">
              <a:solidFill>
                <a:schemeClr val="bg1"/>
              </a:solidFill>
              <a:latin typeface="+mj-lt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900" dirty="0">
                <a:solidFill>
                  <a:schemeClr val="bg1"/>
                </a:solidFill>
                <a:latin typeface="+mj-lt"/>
              </a:rPr>
              <a:t>4 niekomercyjne badania kliniczne finansowane przez Agencję Badań Medycznych o wartości ponad 49 mln zł;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900" dirty="0">
              <a:solidFill>
                <a:schemeClr val="bg1"/>
              </a:solidFill>
              <a:latin typeface="+mj-lt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900" dirty="0">
                <a:solidFill>
                  <a:schemeClr val="bg1"/>
                </a:solidFill>
                <a:latin typeface="+mj-lt"/>
              </a:rPr>
              <a:t>12 projektów finansowanych przez Narodowe Centrum Badań i Rozwoju  </a:t>
            </a:r>
          </a:p>
          <a:p>
            <a:r>
              <a:rPr lang="pl-PL" sz="900" dirty="0">
                <a:solidFill>
                  <a:schemeClr val="bg1"/>
                </a:solidFill>
                <a:latin typeface="+mj-lt"/>
              </a:rPr>
              <a:t>       o wartości 27,5 mln zł;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900" dirty="0">
              <a:solidFill>
                <a:schemeClr val="bg1"/>
              </a:solidFill>
              <a:latin typeface="+mj-lt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900" dirty="0">
                <a:solidFill>
                  <a:schemeClr val="bg1"/>
                </a:solidFill>
                <a:latin typeface="+mj-lt"/>
              </a:rPr>
              <a:t>13 projektów Erasmus+ finansowanych z Komisji Europejskiej o wartości </a:t>
            </a:r>
          </a:p>
          <a:p>
            <a:r>
              <a:rPr lang="pl-PL" sz="900" dirty="0">
                <a:solidFill>
                  <a:schemeClr val="bg1"/>
                </a:solidFill>
                <a:latin typeface="+mj-lt"/>
              </a:rPr>
              <a:t>       700 tys. euro,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900" dirty="0">
              <a:solidFill>
                <a:schemeClr val="bg1"/>
              </a:solidFill>
              <a:latin typeface="+mj-lt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900" dirty="0">
                <a:solidFill>
                  <a:schemeClr val="bg1"/>
                </a:solidFill>
                <a:latin typeface="+mj-lt"/>
              </a:rPr>
              <a:t>10 projektów finansowanych w ramach programu Horyzont 2020 o wartości ponad 2 mln euro;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900" dirty="0">
              <a:solidFill>
                <a:schemeClr val="bg1"/>
              </a:solidFill>
              <a:latin typeface="+mj-lt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900" dirty="0">
                <a:solidFill>
                  <a:schemeClr val="bg1"/>
                </a:solidFill>
                <a:latin typeface="+mj-lt"/>
              </a:rPr>
              <a:t>projekty  komercyjne w ramach współpracy z sektorem przedsiębiorstw;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900" dirty="0">
              <a:solidFill>
                <a:schemeClr val="bg1"/>
              </a:solidFill>
              <a:latin typeface="+mj-lt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900" dirty="0">
                <a:solidFill>
                  <a:schemeClr val="bg1"/>
                </a:solidFill>
                <a:latin typeface="+mj-lt"/>
              </a:rPr>
              <a:t>9 projektów Najlepsi z Najlepszych! 4.0, których celem jest wsparcie wybitnie uzdolnionych studentów.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05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>
            <a:extLst>
              <a:ext uri="{FF2B5EF4-FFF2-40B4-BE49-F238E27FC236}">
                <a16:creationId xmlns:a16="http://schemas.microsoft.com/office/drawing/2014/main" id="{E3A90B92-A9D9-40C1-AB07-BDB24D5F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345531"/>
            <a:ext cx="8064501" cy="417187"/>
          </a:xfrm>
        </p:spPr>
        <p:txBody>
          <a:bodyPr>
            <a:normAutofit fontScale="90000"/>
          </a:bodyPr>
          <a:lstStyle/>
          <a:p>
            <a:r>
              <a:rPr lang="pl-PL" dirty="0"/>
              <a:t>Uczelnia badawcza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E23A13D9-D133-4DA5-B629-E863FE1E62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85613"/>
            <a:ext cx="9150831" cy="357238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AB92252-7CD9-1591-7A4C-C3807D06B644}"/>
              </a:ext>
            </a:extLst>
          </p:cNvPr>
          <p:cNvSpPr txBox="1"/>
          <p:nvPr/>
        </p:nvSpPr>
        <p:spPr>
          <a:xfrm>
            <a:off x="443552" y="2015781"/>
            <a:ext cx="8160698" cy="1017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rgbClr val="00519E"/>
                </a:solidFill>
              </a:rPr>
              <a:t>chorób społecznych i cywilizacyjnych,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rgbClr val="00519E"/>
                </a:solidFill>
              </a:rPr>
              <a:t>zdrowia reprodukcyjnego,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rgbClr val="00519E"/>
                </a:solidFill>
              </a:rPr>
              <a:t>medycyny regeneracyjnej.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DC1D061-755D-4787-0A9F-3E321164C061}"/>
              </a:ext>
            </a:extLst>
          </p:cNvPr>
          <p:cNvSpPr txBox="1"/>
          <p:nvPr/>
        </p:nvSpPr>
        <p:spPr>
          <a:xfrm>
            <a:off x="539749" y="974168"/>
            <a:ext cx="7558369" cy="1017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00519E"/>
                </a:solidFill>
              </a:rPr>
              <a:t>UJ CM realizuje program Inicjatywa Doskonałości – Uczelnia Badawcza. W ramach Priorytetowego Obszaru Badawczego „Jakość badań dla jakości życia” qLife naukowcy UJ CM prowadzą projekty badawcze z zakresu: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8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ytuł 4">
            <a:extLst>
              <a:ext uri="{FF2B5EF4-FFF2-40B4-BE49-F238E27FC236}">
                <a16:creationId xmlns:a16="http://schemas.microsoft.com/office/drawing/2014/main" id="{98751279-3D80-432F-9EC3-F3B9A8D30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345531"/>
            <a:ext cx="8064501" cy="417187"/>
          </a:xfrm>
        </p:spPr>
        <p:txBody>
          <a:bodyPr>
            <a:normAutofit fontScale="90000"/>
          </a:bodyPr>
          <a:lstStyle/>
          <a:p>
            <a:r>
              <a:rPr lang="pl-PL" dirty="0"/>
              <a:t>Szpitale Uniwersyteckie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3E42690D-BB2C-3230-D81B-DAB37E7C320B}"/>
              </a:ext>
            </a:extLst>
          </p:cNvPr>
          <p:cNvGrpSpPr/>
          <p:nvPr/>
        </p:nvGrpSpPr>
        <p:grpSpPr>
          <a:xfrm>
            <a:off x="438937" y="897835"/>
            <a:ext cx="8256555" cy="1207365"/>
            <a:chOff x="438937" y="897835"/>
            <a:chExt cx="8256555" cy="1207365"/>
          </a:xfrm>
        </p:grpSpPr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8A922115-0387-4912-AC8F-FECEE2183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"/>
            <a:stretch/>
          </p:blipFill>
          <p:spPr>
            <a:xfrm>
              <a:off x="7563996" y="1024601"/>
              <a:ext cx="1131496" cy="1045342"/>
            </a:xfrm>
            <a:prstGeom prst="rect">
              <a:avLst/>
            </a:prstGeom>
          </p:spPr>
        </p:pic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00ECE088-D6A1-4087-8657-22263AB76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37" y="1039464"/>
              <a:ext cx="1688145" cy="922305"/>
            </a:xfrm>
            <a:prstGeom prst="rect">
              <a:avLst/>
            </a:prstGeom>
          </p:spPr>
        </p:pic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7BF7171A-E344-48F5-80CC-B9DD95F15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393" y="897835"/>
              <a:ext cx="1207365" cy="1207365"/>
            </a:xfrm>
            <a:prstGeom prst="rect">
              <a:avLst/>
            </a:prstGeom>
          </p:spPr>
        </p:pic>
        <p:pic>
          <p:nvPicPr>
            <p:cNvPr id="48" name="Obraz 47">
              <a:extLst>
                <a:ext uri="{FF2B5EF4-FFF2-40B4-BE49-F238E27FC236}">
                  <a16:creationId xmlns:a16="http://schemas.microsoft.com/office/drawing/2014/main" id="{8FB7E09F-476B-4595-AB1E-564D7C0B5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635" y="1005482"/>
              <a:ext cx="1025431" cy="1025431"/>
            </a:xfrm>
            <a:prstGeom prst="rect">
              <a:avLst/>
            </a:prstGeom>
          </p:spPr>
        </p:pic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5D7FDFCD-0450-2971-47C9-49AAFDC89061}"/>
              </a:ext>
            </a:extLst>
          </p:cNvPr>
          <p:cNvGrpSpPr/>
          <p:nvPr/>
        </p:nvGrpSpPr>
        <p:grpSpPr>
          <a:xfrm>
            <a:off x="0" y="2505694"/>
            <a:ext cx="9144000" cy="3780806"/>
            <a:chOff x="0" y="2505694"/>
            <a:chExt cx="9144000" cy="3780806"/>
          </a:xfrm>
        </p:grpSpPr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AFC14AF5-D456-4052-A4E7-C17FA498A565}"/>
                </a:ext>
              </a:extLst>
            </p:cNvPr>
            <p:cNvSpPr/>
            <p:nvPr/>
          </p:nvSpPr>
          <p:spPr>
            <a:xfrm>
              <a:off x="0" y="2505694"/>
              <a:ext cx="9144000" cy="378080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2"/>
                </a:solidFill>
              </a:endParaRPr>
            </a:p>
          </p:txBody>
        </p:sp>
        <p:pic>
          <p:nvPicPr>
            <p:cNvPr id="7" name="Obraz 6" descr="Obraz zawierający wewnątrz, sufit, sala szpitalna, kilka&#10;&#10;Opis wygenerowany automatycznie">
              <a:extLst>
                <a:ext uri="{FF2B5EF4-FFF2-40B4-BE49-F238E27FC236}">
                  <a16:creationId xmlns:a16="http://schemas.microsoft.com/office/drawing/2014/main" id="{5A5FFEE4-BE1B-406B-9DA4-7084128DF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669" y="2598447"/>
              <a:ext cx="2676105" cy="1772920"/>
            </a:xfrm>
            <a:prstGeom prst="rect">
              <a:avLst/>
            </a:prstGeom>
          </p:spPr>
        </p:pic>
        <p:pic>
          <p:nvPicPr>
            <p:cNvPr id="9" name="Obraz 8" descr="Obraz zawierający wewnątrz, podłoże, sufit&#10;&#10;Opis wygenerowany automatycznie">
              <a:extLst>
                <a:ext uri="{FF2B5EF4-FFF2-40B4-BE49-F238E27FC236}">
                  <a16:creationId xmlns:a16="http://schemas.microsoft.com/office/drawing/2014/main" id="{5CB4C808-2E1E-4A9F-8063-E7DE7FD9E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2289" y="4433194"/>
              <a:ext cx="2676104" cy="1744481"/>
            </a:xfrm>
            <a:prstGeom prst="rect">
              <a:avLst/>
            </a:prstGeom>
          </p:spPr>
        </p:pic>
        <p:pic>
          <p:nvPicPr>
            <p:cNvPr id="11" name="Obraz 10" descr="Obraz zawierający wewnątrz, wyposażenie&#10;&#10;Opis wygenerowany automatycznie">
              <a:extLst>
                <a:ext uri="{FF2B5EF4-FFF2-40B4-BE49-F238E27FC236}">
                  <a16:creationId xmlns:a16="http://schemas.microsoft.com/office/drawing/2014/main" id="{9A1C806C-FD8F-45FB-B69D-7551EBB4B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4363" y="2606025"/>
              <a:ext cx="2370055" cy="3580144"/>
            </a:xfrm>
            <a:prstGeom prst="rect">
              <a:avLst/>
            </a:prstGeom>
          </p:spPr>
        </p:pic>
        <p:pic>
          <p:nvPicPr>
            <p:cNvPr id="15" name="Obraz 14" descr="Obraz zawierający wewnątrz, sufit, podłoże, żółty&#10;&#10;Opis wygenerowany automatycznie">
              <a:extLst>
                <a:ext uri="{FF2B5EF4-FFF2-40B4-BE49-F238E27FC236}">
                  <a16:creationId xmlns:a16="http://schemas.microsoft.com/office/drawing/2014/main" id="{DE7AECA5-B932-43B3-AADD-9852C4FD0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4546" y="2597896"/>
              <a:ext cx="2662201" cy="1774800"/>
            </a:xfrm>
            <a:prstGeom prst="rect">
              <a:avLst/>
            </a:prstGeom>
          </p:spPr>
        </p:pic>
        <p:pic>
          <p:nvPicPr>
            <p:cNvPr id="17" name="Obraz 16" descr="Obraz zawierający podłoże, wewnątrz, okno, pomieszczenie&#10;&#10;Opis wygenerowany automatycznie">
              <a:extLst>
                <a:ext uri="{FF2B5EF4-FFF2-40B4-BE49-F238E27FC236}">
                  <a16:creationId xmlns:a16="http://schemas.microsoft.com/office/drawing/2014/main" id="{9F5E6C79-599F-41CE-BA60-B706E7154D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07593" y="4429148"/>
              <a:ext cx="2676106" cy="1746973"/>
            </a:xfrm>
            <a:prstGeom prst="rect">
              <a:avLst/>
            </a:prstGeom>
          </p:spPr>
        </p:pic>
      </p:grpSp>
      <p:sp>
        <p:nvSpPr>
          <p:cNvPr id="20" name="Prostokąt 19">
            <a:extLst>
              <a:ext uri="{FF2B5EF4-FFF2-40B4-BE49-F238E27FC236}">
                <a16:creationId xmlns:a16="http://schemas.microsoft.com/office/drawing/2014/main" id="{19E3B281-50DB-4DF6-9F04-66F27721A47E}"/>
              </a:ext>
            </a:extLst>
          </p:cNvPr>
          <p:cNvSpPr/>
          <p:nvPr/>
        </p:nvSpPr>
        <p:spPr>
          <a:xfrm>
            <a:off x="2042062" y="999000"/>
            <a:ext cx="1025431" cy="1070943"/>
          </a:xfrm>
          <a:prstGeom prst="rect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7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ytuł 4">
            <a:extLst>
              <a:ext uri="{FF2B5EF4-FFF2-40B4-BE49-F238E27FC236}">
                <a16:creationId xmlns:a16="http://schemas.microsoft.com/office/drawing/2014/main" id="{98751279-3D80-432F-9EC3-F3B9A8D30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345531"/>
            <a:ext cx="8064501" cy="417187"/>
          </a:xfrm>
        </p:spPr>
        <p:txBody>
          <a:bodyPr>
            <a:normAutofit fontScale="90000"/>
          </a:bodyPr>
          <a:lstStyle/>
          <a:p>
            <a:r>
              <a:rPr lang="pl-PL" dirty="0"/>
              <a:t>Kampus medyczny UJ CM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19E3B281-50DB-4DF6-9F04-66F27721A47E}"/>
              </a:ext>
            </a:extLst>
          </p:cNvPr>
          <p:cNvSpPr/>
          <p:nvPr/>
        </p:nvSpPr>
        <p:spPr>
          <a:xfrm>
            <a:off x="2042062" y="999000"/>
            <a:ext cx="1025431" cy="1070943"/>
          </a:xfrm>
          <a:prstGeom prst="rect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1C711FE0-8718-4E93-3C4F-F10AF0B3F57E}"/>
              </a:ext>
            </a:extLst>
          </p:cNvPr>
          <p:cNvGrpSpPr/>
          <p:nvPr/>
        </p:nvGrpSpPr>
        <p:grpSpPr>
          <a:xfrm>
            <a:off x="3175003" y="3812069"/>
            <a:ext cx="5693887" cy="2950272"/>
            <a:chOff x="3197351" y="910153"/>
            <a:chExt cx="5693887" cy="2950272"/>
          </a:xfrm>
        </p:grpSpPr>
        <p:pic>
          <p:nvPicPr>
            <p:cNvPr id="8" name="Picture 2" descr="I:\EWA\EWA_ARCHIWUM\ARCHIWUM FOTO_uporzadkowac\FOTO\NSSU\NOWA SIEDZIBA SU_fot. Warbud\NSSU_fot. archiwum Warbudu\DJI_0135.JPG">
              <a:extLst>
                <a:ext uri="{FF2B5EF4-FFF2-40B4-BE49-F238E27FC236}">
                  <a16:creationId xmlns:a16="http://schemas.microsoft.com/office/drawing/2014/main" id="{FDD36634-C129-2896-2DF0-35F0A5CCBF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82011" y="910153"/>
              <a:ext cx="5609227" cy="2802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56912400-E469-174D-2625-0B90189F0FE2}"/>
                </a:ext>
              </a:extLst>
            </p:cNvPr>
            <p:cNvSpPr txBox="1"/>
            <p:nvPr/>
          </p:nvSpPr>
          <p:spPr>
            <a:xfrm>
              <a:off x="3197351" y="3521871"/>
              <a:ext cx="569388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800" dirty="0">
                  <a:solidFill>
                    <a:srgbClr val="0070C0"/>
                  </a:solidFill>
                </a:rPr>
                <a:t>Szpital Uniwersytecki </a:t>
              </a:r>
              <a:r>
                <a:rPr lang="en-US" sz="800" dirty="0">
                  <a:solidFill>
                    <a:srgbClr val="0070C0"/>
                  </a:solidFill>
                </a:rPr>
                <a:t>–</a:t>
              </a:r>
              <a:r>
                <a:rPr lang="pl-PL" sz="800" dirty="0">
                  <a:solidFill>
                    <a:srgbClr val="0070C0"/>
                  </a:solidFill>
                </a:rPr>
                <a:t> najnowocześniejszy szpital w Polsce, wiodący ośrodek, który łączy doświadczenie i tradycję</a:t>
              </a:r>
            </a:p>
            <a:p>
              <a:r>
                <a:rPr lang="pl-PL" sz="800" dirty="0">
                  <a:solidFill>
                    <a:srgbClr val="0070C0"/>
                  </a:solidFill>
                </a:rPr>
                <a:t>z najnowszymi trendami w medycynie</a:t>
              </a: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0A435F4A-0576-5081-ABBC-FF8BCA503920}"/>
              </a:ext>
            </a:extLst>
          </p:cNvPr>
          <p:cNvGrpSpPr/>
          <p:nvPr/>
        </p:nvGrpSpPr>
        <p:grpSpPr>
          <a:xfrm>
            <a:off x="3188537" y="908316"/>
            <a:ext cx="5680353" cy="2897777"/>
            <a:chOff x="3210884" y="3905305"/>
            <a:chExt cx="5680353" cy="2897777"/>
          </a:xfrm>
        </p:grpSpPr>
        <p:pic>
          <p:nvPicPr>
            <p:cNvPr id="10" name="Obraz 9" descr="&#10;jObraz zawierający przyroda, brzeg">
              <a:extLst>
                <a:ext uri="{FF2B5EF4-FFF2-40B4-BE49-F238E27FC236}">
                  <a16:creationId xmlns:a16="http://schemas.microsoft.com/office/drawing/2014/main" id="{192A8739-5565-B5A3-D4A1-524B61516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82010" y="3905305"/>
              <a:ext cx="5609227" cy="2639857"/>
            </a:xfrm>
            <a:prstGeom prst="rect">
              <a:avLst/>
            </a:prstGeom>
          </p:spPr>
        </p:pic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307D148F-23FA-2C53-A108-37E78950792B}"/>
                </a:ext>
              </a:extLst>
            </p:cNvPr>
            <p:cNvSpPr txBox="1"/>
            <p:nvPr/>
          </p:nvSpPr>
          <p:spPr>
            <a:xfrm>
              <a:off x="3210884" y="6479917"/>
              <a:ext cx="5680353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700" dirty="0">
                  <a:solidFill>
                    <a:srgbClr val="0070C0"/>
                  </a:solidFill>
                </a:rPr>
                <a:t> </a:t>
              </a:r>
              <a:r>
                <a:rPr lang="pl-PL" sz="800" dirty="0">
                  <a:solidFill>
                    <a:srgbClr val="0070C0"/>
                  </a:solidFill>
                </a:rPr>
                <a:t>Uniwersytecki Szpital Dziecięcy – największy szpital pediatryczny w Małopolsce</a:t>
              </a:r>
            </a:p>
            <a:p>
              <a:endParaRPr lang="pl-PL" sz="7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0B295F9C-0C4E-1740-FB72-C2A662B673AC}"/>
              </a:ext>
            </a:extLst>
          </p:cNvPr>
          <p:cNvGrpSpPr/>
          <p:nvPr/>
        </p:nvGrpSpPr>
        <p:grpSpPr>
          <a:xfrm>
            <a:off x="158548" y="910153"/>
            <a:ext cx="3105996" cy="2152826"/>
            <a:chOff x="158548" y="916129"/>
            <a:chExt cx="3105996" cy="2152826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94198F2D-CA4B-310F-96FB-86DD13140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5196" y="916129"/>
              <a:ext cx="2923341" cy="1622089"/>
            </a:xfrm>
            <a:prstGeom prst="rect">
              <a:avLst/>
            </a:prstGeom>
          </p:spPr>
        </p:pic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646C6C4B-9C06-CD53-CCEA-6E6AC5FCD2ED}"/>
                </a:ext>
              </a:extLst>
            </p:cNvPr>
            <p:cNvSpPr txBox="1"/>
            <p:nvPr/>
          </p:nvSpPr>
          <p:spPr>
            <a:xfrm>
              <a:off x="158548" y="2484180"/>
              <a:ext cx="310599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800" dirty="0">
                  <a:solidFill>
                    <a:srgbClr val="0070C0"/>
                  </a:solidFill>
                </a:rPr>
                <a:t>Centrum Innowacyjnej Edukacji Medycznej – </a:t>
              </a:r>
              <a:r>
                <a:rPr lang="pl-PL" sz="800" dirty="0">
                  <a:solidFill>
                    <a:srgbClr val="0070C0"/>
                  </a:solidFill>
                  <a:ea typeface="Lato" pitchFamily="34" charset="0"/>
                  <a:cs typeface="Arial" pitchFamily="34" charset="0"/>
                </a:rPr>
                <a:t>baza dydaktyczna dla studentów medycyny, stomatologii, pielęgniarstwa </a:t>
              </a:r>
            </a:p>
            <a:p>
              <a:r>
                <a:rPr lang="pl-PL" sz="800" dirty="0">
                  <a:solidFill>
                    <a:srgbClr val="0070C0"/>
                  </a:solidFill>
                  <a:ea typeface="Lato" pitchFamily="34" charset="0"/>
                  <a:cs typeface="Arial" pitchFamily="34" charset="0"/>
                </a:rPr>
                <a:t>i położnictwa</a:t>
              </a:r>
              <a:endParaRPr lang="en-US" sz="800" dirty="0">
                <a:solidFill>
                  <a:srgbClr val="0070C0"/>
                </a:solidFill>
                <a:ea typeface="Lato" pitchFamily="34" charset="0"/>
                <a:cs typeface="Arial" pitchFamily="34" charset="0"/>
              </a:endParaRPr>
            </a:p>
            <a:p>
              <a:endParaRPr lang="pl-PL" sz="800" dirty="0"/>
            </a:p>
          </p:txBody>
        </p: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DF8C8AFE-0019-F05E-B448-E328B78E7CF4}"/>
              </a:ext>
            </a:extLst>
          </p:cNvPr>
          <p:cNvGrpSpPr/>
          <p:nvPr/>
        </p:nvGrpSpPr>
        <p:grpSpPr>
          <a:xfrm>
            <a:off x="158548" y="2989884"/>
            <a:ext cx="3029989" cy="1826954"/>
            <a:chOff x="158548" y="2906220"/>
            <a:chExt cx="3029989" cy="1826954"/>
          </a:xfrm>
        </p:grpSpPr>
        <p:pic>
          <p:nvPicPr>
            <p:cNvPr id="4" name="Obraz 3" descr="Obraz zawierający drzewo&#10;&#10;Opis wygenerowany automatycznie">
              <a:extLst>
                <a:ext uri="{FF2B5EF4-FFF2-40B4-BE49-F238E27FC236}">
                  <a16:creationId xmlns:a16="http://schemas.microsoft.com/office/drawing/2014/main" id="{18B46925-F73E-9A5D-F5B0-DE00EFFC2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8372" y="2906220"/>
              <a:ext cx="2923341" cy="1622138"/>
            </a:xfrm>
            <a:prstGeom prst="rect">
              <a:avLst/>
            </a:prstGeom>
          </p:spPr>
        </p:pic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30CDA908-BB21-36DE-D8ED-A4841B65A7CB}"/>
                </a:ext>
              </a:extLst>
            </p:cNvPr>
            <p:cNvSpPr txBox="1"/>
            <p:nvPr/>
          </p:nvSpPr>
          <p:spPr>
            <a:xfrm>
              <a:off x="158548" y="4517730"/>
              <a:ext cx="302998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800" dirty="0">
                  <a:solidFill>
                    <a:srgbClr val="0070C0"/>
                  </a:solidFill>
                </a:rPr>
                <a:t>Wydział Farmaceutyczny</a:t>
              </a:r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495F728E-2314-4606-D5D1-839E27CE5C58}"/>
              </a:ext>
            </a:extLst>
          </p:cNvPr>
          <p:cNvGrpSpPr/>
          <p:nvPr/>
        </p:nvGrpSpPr>
        <p:grpSpPr>
          <a:xfrm>
            <a:off x="141949" y="4816053"/>
            <a:ext cx="3029989" cy="1942238"/>
            <a:chOff x="158548" y="4849056"/>
            <a:chExt cx="3029989" cy="1942238"/>
          </a:xfrm>
        </p:grpSpPr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2E10C629-C8BC-1D30-25F6-F0136F7E2D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5196" y="4849056"/>
              <a:ext cx="2923341" cy="1619073"/>
            </a:xfrm>
            <a:prstGeom prst="rect">
              <a:avLst/>
            </a:prstGeom>
          </p:spPr>
        </p:pic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999C3893-7A1B-5797-F958-2D2486ADD76F}"/>
                </a:ext>
              </a:extLst>
            </p:cNvPr>
            <p:cNvSpPr txBox="1"/>
            <p:nvPr/>
          </p:nvSpPr>
          <p:spPr>
            <a:xfrm>
              <a:off x="158548" y="6468129"/>
              <a:ext cx="3029989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800" dirty="0">
                  <a:solidFill>
                    <a:srgbClr val="0070C0"/>
                  </a:solidFill>
                </a:rPr>
                <a:t>Domy studenckie z kompleksem sportowym</a:t>
              </a:r>
            </a:p>
            <a:p>
              <a:endParaRPr lang="pl-PL" sz="7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2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2719" y="-30193"/>
            <a:ext cx="9144001" cy="6918385"/>
          </a:xfrm>
          <a:prstGeom prst="rect">
            <a:avLst/>
          </a:prstGeom>
          <a:solidFill>
            <a:schemeClr val="tx2"/>
          </a:solidFill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ytuł 4">
            <a:extLst>
              <a:ext uri="{FF2B5EF4-FFF2-40B4-BE49-F238E27FC236}">
                <a16:creationId xmlns:a16="http://schemas.microsoft.com/office/drawing/2014/main" id="{98751279-3D80-432F-9EC3-F3B9A8D306F3}"/>
              </a:ext>
            </a:extLst>
          </p:cNvPr>
          <p:cNvSpPr txBox="1">
            <a:spLocks/>
          </p:cNvSpPr>
          <p:nvPr/>
        </p:nvSpPr>
        <p:spPr>
          <a:xfrm>
            <a:off x="431321" y="273645"/>
            <a:ext cx="8064501" cy="41718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 fontScale="82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bg1"/>
                </a:solidFill>
              </a:rPr>
              <a:t>Potencjał przyszłości  Inwestycje - c</a:t>
            </a:r>
            <a:r>
              <a:rPr lang="pl-PL" sz="2400" dirty="0">
                <a:solidFill>
                  <a:schemeClr val="bg1"/>
                </a:solidFill>
                <a:cs typeface="Arial" panose="020B0604020202020204" pitchFamily="34" charset="0"/>
              </a:rPr>
              <a:t>entrum dydaktyczno-badawcze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67419" y="708265"/>
            <a:ext cx="8505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267419" y="913677"/>
            <a:ext cx="86287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defRPr/>
            </a:pPr>
            <a:r>
              <a:rPr lang="pl-PL" sz="1100" dirty="0">
                <a:solidFill>
                  <a:schemeClr val="bg1"/>
                </a:solidFill>
                <a:cs typeface="Arial" panose="020B0604020202020204" pitchFamily="34" charset="0"/>
              </a:rPr>
              <a:t>Laboratoria, moduły badawcze, sale dydaktyczne, zwierzętarnia - kolejnym etapem rozbudowy Kampusu Medycznego UJ CM będzie powstanie nowoczesnego centrum dydaktyczno-badawczego, który pozwoli na  kompleksowe wykorzystanie potencjału naukowego trzech wydziałów UJ. Realizowane tu będą badania medyczne w różnych obszarach – od badań podstawowych przez optymalizację leczenia do rozwiązywania problemów z zakresu zdrowia publicznego.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100" dirty="0"/>
          </a:p>
        </p:txBody>
      </p:sp>
      <p:pic>
        <p:nvPicPr>
          <p:cNvPr id="8" name="Obraz 7" descr="Obraz zawierający zewnętrzne, budynek&#10;&#10;Opis wygenerowany automatycznie">
            <a:extLst>
              <a:ext uri="{FF2B5EF4-FFF2-40B4-BE49-F238E27FC236}">
                <a16:creationId xmlns:a16="http://schemas.microsoft.com/office/drawing/2014/main" id="{050B009A-740A-9DDA-D379-1612DC080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1200" y="2298984"/>
            <a:ext cx="5637541" cy="4241055"/>
          </a:xfrm>
          <a:prstGeom prst="rect">
            <a:avLst/>
          </a:prstGeom>
        </p:spPr>
      </p:pic>
      <p:pic>
        <p:nvPicPr>
          <p:cNvPr id="11" name="Obraz 10" descr="Obraz zawierający zewnętrzne, budynek, niebo, wysoki&#10;&#10;Opis wygenerowany automatycznie">
            <a:extLst>
              <a:ext uri="{FF2B5EF4-FFF2-40B4-BE49-F238E27FC236}">
                <a16:creationId xmlns:a16="http://schemas.microsoft.com/office/drawing/2014/main" id="{256A6765-81A1-01EF-E6EA-1EA9D78E47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308" y="2298984"/>
            <a:ext cx="2905805" cy="2065182"/>
          </a:xfrm>
          <a:prstGeom prst="rect">
            <a:avLst/>
          </a:prstGeom>
        </p:spPr>
      </p:pic>
      <p:pic>
        <p:nvPicPr>
          <p:cNvPr id="12" name="Obraz 11" descr="Obraz zawierający budynek, kamień, krawężnik, dach&#10;&#10;Opis wygenerowany automatycznie">
            <a:extLst>
              <a:ext uri="{FF2B5EF4-FFF2-40B4-BE49-F238E27FC236}">
                <a16:creationId xmlns:a16="http://schemas.microsoft.com/office/drawing/2014/main" id="{235C01D1-C9FC-3F3E-2B17-664FEC802D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61" y="4462631"/>
            <a:ext cx="2901577" cy="20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8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JCM-TEMPLATE-PL-4-3-2020">
  <a:themeElements>
    <a:clrScheme name="UJ CM KOLORY">
      <a:dk1>
        <a:srgbClr val="18345B"/>
      </a:dk1>
      <a:lt1>
        <a:sysClr val="window" lastClr="FFFFFF"/>
      </a:lt1>
      <a:dk2>
        <a:srgbClr val="00519E"/>
      </a:dk2>
      <a:lt2>
        <a:srgbClr val="EEF0F8"/>
      </a:lt2>
      <a:accent1>
        <a:srgbClr val="18345B"/>
      </a:accent1>
      <a:accent2>
        <a:srgbClr val="00519E"/>
      </a:accent2>
      <a:accent3>
        <a:srgbClr val="FCC900"/>
      </a:accent3>
      <a:accent4>
        <a:srgbClr val="E6001B"/>
      </a:accent4>
      <a:accent5>
        <a:srgbClr val="A48E60"/>
      </a:accent5>
      <a:accent6>
        <a:srgbClr val="CDB590"/>
      </a:accent6>
      <a:hlink>
        <a:srgbClr val="006CD1"/>
      </a:hlink>
      <a:folHlink>
        <a:srgbClr val="7D9CB9"/>
      </a:folHlink>
    </a:clrScheme>
    <a:fontScheme name="UJ CM FONTS">
      <a:majorFont>
        <a:latin typeface="Ubuntu Light"/>
        <a:ea typeface=""/>
        <a:cs typeface=""/>
      </a:majorFont>
      <a:minorFont>
        <a:latin typeface="Ubuntu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>
        <a:spAutoFit/>
      </a:bodyPr>
      <a:lstStyle>
        <a:defPPr algn="l">
          <a:defRPr sz="2400" dirty="0">
            <a:solidFill>
              <a:schemeClr val="tx2"/>
            </a:solidFill>
            <a:latin typeface="Ubuntu Light" panose="020B0304030602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UJCM-TEMPLATE-PL-4-3-2019.potx" id="{EBDBE640-6E9B-41BE-8797-FC4302996CC7}" vid="{656C8527-02AC-4C52-809C-F972BB794056}"/>
    </a:ext>
  </a:extLst>
</a:theme>
</file>

<file path=ppt/theme/theme2.xml><?xml version="1.0" encoding="utf-8"?>
<a:theme xmlns:a="http://schemas.openxmlformats.org/drawingml/2006/main" name="Motyw UJ CM - CIEMNY">
  <a:themeElements>
    <a:clrScheme name="UJ CM KOLORY">
      <a:dk1>
        <a:srgbClr val="18345B"/>
      </a:dk1>
      <a:lt1>
        <a:sysClr val="window" lastClr="FFFFFF"/>
      </a:lt1>
      <a:dk2>
        <a:srgbClr val="00519E"/>
      </a:dk2>
      <a:lt2>
        <a:srgbClr val="EEF0F8"/>
      </a:lt2>
      <a:accent1>
        <a:srgbClr val="18345B"/>
      </a:accent1>
      <a:accent2>
        <a:srgbClr val="00519E"/>
      </a:accent2>
      <a:accent3>
        <a:srgbClr val="FCC900"/>
      </a:accent3>
      <a:accent4>
        <a:srgbClr val="E6001B"/>
      </a:accent4>
      <a:accent5>
        <a:srgbClr val="A48E60"/>
      </a:accent5>
      <a:accent6>
        <a:srgbClr val="CDB590"/>
      </a:accent6>
      <a:hlink>
        <a:srgbClr val="006CD1"/>
      </a:hlink>
      <a:folHlink>
        <a:srgbClr val="7D9CB9"/>
      </a:folHlink>
    </a:clrScheme>
    <a:fontScheme name="UJ CM FONTS">
      <a:majorFont>
        <a:latin typeface="Ubuntu Light"/>
        <a:ea typeface=""/>
        <a:cs typeface=""/>
      </a:majorFont>
      <a:minorFont>
        <a:latin typeface="Ubuntu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>
        <a:spAutoFit/>
      </a:bodyPr>
      <a:lstStyle>
        <a:defPPr algn="l">
          <a:defRPr sz="2400" dirty="0">
            <a:solidFill>
              <a:schemeClr val="tx2"/>
            </a:solidFill>
            <a:latin typeface="Ubuntu Light" panose="020B0304030602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UJCM-TEMPLATE-PL-4-3-2019.potx" id="{EBDBE640-6E9B-41BE-8797-FC4302996CC7}" vid="{9B166BA6-6483-4A18-89AB-51DD7F6ACDA8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UJCM-TEMPLATE-PL-4-3-2020</Template>
  <TotalTime>0</TotalTime>
  <Words>528</Words>
  <Application>Microsoft Office PowerPoint</Application>
  <PresentationFormat>Pokaz na ekranie (4:3)</PresentationFormat>
  <Paragraphs>110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8" baseType="lpstr">
      <vt:lpstr>Calibri</vt:lpstr>
      <vt:lpstr>Wingdings</vt:lpstr>
      <vt:lpstr>Ubuntu Light</vt:lpstr>
      <vt:lpstr>Ubuntu Medium</vt:lpstr>
      <vt:lpstr>Ubuntu</vt:lpstr>
      <vt:lpstr>Arial</vt:lpstr>
      <vt:lpstr>UJCM-TEMPLATE-PL-4-3-2020</vt:lpstr>
      <vt:lpstr>Motyw UJ CM - CIEMNY</vt:lpstr>
      <vt:lpstr>Prezentacja programu PowerPoint</vt:lpstr>
      <vt:lpstr>Prezentacja programu PowerPoint</vt:lpstr>
      <vt:lpstr>Prezentacja programu PowerPoint</vt:lpstr>
      <vt:lpstr>Prezentacja programu PowerPoint</vt:lpstr>
      <vt:lpstr>Potencjał naukowy</vt:lpstr>
      <vt:lpstr>Uczelnia badawcza</vt:lpstr>
      <vt:lpstr>Szpitale Uniwersyteckie</vt:lpstr>
      <vt:lpstr>Kampus medyczny UJ CM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2020-05-28T13:09:01Z</dcterms:created>
  <dcterms:modified xsi:type="dcterms:W3CDTF">2022-12-02T13:29:18Z</dcterms:modified>
</cp:coreProperties>
</file>